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media/image1.jpeg" ContentType="image/jpeg"/>
  <Override PartName="/ppt/media/image2.jpeg" ContentType="image/jpeg"/>
  <Override PartName="/ppt/media/image3.jpeg" ContentType="image/jpeg"/>
  <Override PartName="/ppt/media/image4.jpeg" ContentType="image/jpeg"/>
  <Override PartName="/ppt/media/image5.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b="def" i="def"/>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wholeTbl>
    <a:band2H>
      <a:tcTxStyle b="def" i="def"/>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25400" cap="flat">
              <a:solidFill>
                <a:srgbClr val="000000"/>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firstCol>
    <a:lastRow>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lastRow>
    <a:firstRow>
      <a:tcTxStyle b="on"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solidFill>
            <a:schemeClr val="accent1">
              <a:lumOff val="16847"/>
            </a:schemeClr>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b="def" i="def"/>
      <a:tcStyle>
        <a:tcBdr/>
        <a:fill>
          <a:solidFill>
            <a:srgbClr val="EDEEEE"/>
          </a:solidFill>
        </a:fill>
      </a:tcStyle>
    </a:band2H>
    <a:firstCol>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solidFill>
            <a:srgbClr val="88FA4F"/>
          </a:solid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chemeClr val="accent3"/>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127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rgbClr val="60D937"/>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wholeTbl>
    <a:band2H>
      <a:tcTxStyle b="def" i="def"/>
      <a:tcStyle>
        <a:tcBdr/>
        <a:fill>
          <a:solidFill>
            <a:schemeClr val="accent4">
              <a:hueOff val="348544"/>
              <a:lumOff val="7139"/>
            </a:schemeClr>
          </a:solidFill>
        </a:fill>
      </a:tcStyle>
    </a:band2H>
    <a:firstCol>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8BB00"/>
          </a:solidFill>
        </a:fill>
      </a:tcStyle>
    </a:firstCol>
    <a:la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38100" cap="flat">
              <a:solidFill>
                <a:srgbClr val="F8BA00"/>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lastRow>
    <a:fir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940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464646"/>
              </a:solidFill>
              <a:prstDash val="solid"/>
              <a:miter lim="400000"/>
            </a:ln>
          </a:left>
          <a:right>
            <a:ln w="12700" cap="flat">
              <a:solidFill>
                <a:srgbClr val="464646"/>
              </a:solidFill>
              <a:prstDash val="solid"/>
              <a:miter lim="400000"/>
            </a:ln>
          </a:right>
          <a:top>
            <a:ln w="12700" cap="flat">
              <a:solidFill>
                <a:srgbClr val="464646"/>
              </a:solidFill>
              <a:prstDash val="solid"/>
              <a:miter lim="400000"/>
            </a:ln>
          </a:top>
          <a:bottom>
            <a:ln w="12700" cap="flat">
              <a:solidFill>
                <a:srgbClr val="464646"/>
              </a:solidFill>
              <a:prstDash val="solid"/>
              <a:miter lim="400000"/>
            </a:ln>
          </a:bottom>
          <a:insideH>
            <a:ln w="12700" cap="flat">
              <a:solidFill>
                <a:srgbClr val="464646"/>
              </a:solidFill>
              <a:prstDash val="solid"/>
              <a:miter lim="400000"/>
            </a:ln>
          </a:insideH>
          <a:insideV>
            <a:ln w="12700" cap="flat">
              <a:solidFill>
                <a:srgbClr val="464646"/>
              </a:solidFill>
              <a:prstDash val="solid"/>
              <a:miter lim="400000"/>
            </a:ln>
          </a:insideV>
        </a:tcBdr>
        <a:fill>
          <a:noFill/>
        </a:fill>
      </a:tcStyle>
    </a:wholeTbl>
    <a:band2H>
      <a:tcTxStyle b="def" i="def"/>
      <a:tcStyle>
        <a:tcBdr/>
        <a:fill>
          <a:solidFill>
            <a:srgbClr val="D4D5D5"/>
          </a:solidFill>
        </a:fill>
      </a:tcStyle>
    </a:band2H>
    <a:firstCol>
      <a:tcTxStyle b="on" i="off">
        <a:fontRef idx="minor">
          <a:srgbClr val="FFFFFF"/>
        </a:fontRef>
        <a:srgbClr val="FFFFFF"/>
      </a:tcTxStyle>
      <a:tcStyle>
        <a:tcBdr>
          <a:left>
            <a:ln w="12700" cap="flat">
              <a:solidFill>
                <a:srgbClr val="5E5E5E"/>
              </a:solidFill>
              <a:prstDash val="solid"/>
              <a:miter lim="400000"/>
            </a:ln>
          </a:left>
          <a:right>
            <a:ln w="12700" cap="flat">
              <a:solidFill>
                <a:srgbClr val="A6AAA9"/>
              </a:solidFill>
              <a:prstDash val="solid"/>
              <a:miter lim="400000"/>
            </a:ln>
          </a:right>
          <a:top>
            <a:ln w="12700" cap="flat">
              <a:solidFill>
                <a:srgbClr val="C3C3C3"/>
              </a:solidFill>
              <a:prstDash val="solid"/>
              <a:miter lim="400000"/>
            </a:ln>
          </a:top>
          <a:bottom>
            <a:ln w="12700" cap="flat">
              <a:solidFill>
                <a:srgbClr val="C3C3C3"/>
              </a:solidFill>
              <a:prstDash val="solid"/>
              <a:miter lim="400000"/>
            </a:ln>
          </a:bottom>
          <a:insideH>
            <a:ln w="12700" cap="flat">
              <a:solidFill>
                <a:srgbClr val="C3C3C3"/>
              </a:solidFill>
              <a:prstDash val="solid"/>
              <a:miter lim="400000"/>
            </a:ln>
          </a:insideH>
          <a:insideV>
            <a:ln w="12700" cap="flat">
              <a:solidFill>
                <a:srgbClr val="C3C3C3"/>
              </a:solidFill>
              <a:prstDash val="solid"/>
              <a:miter lim="400000"/>
            </a:ln>
          </a:insideV>
        </a:tcBdr>
        <a:fill>
          <a:solidFill>
            <a:srgbClr val="CB2A7B"/>
          </a:solidFill>
        </a:fill>
      </a:tcStyle>
    </a:firstCol>
    <a:lastRow>
      <a:tcTxStyle b="on" i="off">
        <a:fontRef idx="minor">
          <a:srgbClr val="000000"/>
        </a:fontRef>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38100" cap="flat">
              <a:solidFill>
                <a:srgbClr val="CB297B"/>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rgbClr val="FFFFFF"/>
          </a:solidFill>
        </a:fill>
      </a:tcStyle>
    </a:lastRow>
    <a:fir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5E5E5E"/>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991A5F"/>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wholeTbl>
    <a:band2H>
      <a:tcTxStyle b="def" i="def"/>
      <a:tcStyle>
        <a:tcBdr/>
        <a:fill>
          <a:solidFill>
            <a:srgbClr val="EDEEEE"/>
          </a:solidFill>
        </a:fill>
      </a:tcStyle>
    </a:band2H>
    <a:firstCol>
      <a:tcTxStyle b="on" i="off">
        <a:fontRef idx="minor">
          <a:srgbClr val="000000"/>
        </a:fontRef>
        <a:srgbClr val="000000"/>
      </a:tcTxStyle>
      <a:tcStyle>
        <a:tcBdr>
          <a:left>
            <a:ln w="12700" cap="flat">
              <a:solidFill>
                <a:srgbClr val="6C6C6C"/>
              </a:solidFill>
              <a:prstDash val="solid"/>
              <a:miter lim="400000"/>
            </a:ln>
          </a:left>
          <a:right>
            <a:ln w="254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6C6C6C"/>
              </a:solidFill>
              <a:prstDash val="solid"/>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6C6C6C"/>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D6DCE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48" name="Shape 148"/>
          <p:cNvSpPr/>
          <p:nvPr>
            <p:ph type="sldImg"/>
          </p:nvPr>
        </p:nvSpPr>
        <p:spPr>
          <a:xfrm>
            <a:off x="1143000" y="685800"/>
            <a:ext cx="4572000" cy="3429000"/>
          </a:xfrm>
          <a:prstGeom prst="rect">
            <a:avLst/>
          </a:prstGeom>
        </p:spPr>
        <p:txBody>
          <a:bodyPr/>
          <a:lstStyle/>
          <a:p>
            <a:pPr/>
          </a:p>
        </p:txBody>
      </p:sp>
      <p:sp>
        <p:nvSpPr>
          <p:cNvPr id="149" name="Shape 149"/>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p:spTree>
      <p:nvGrpSpPr>
        <p:cNvPr id="1" name=""/>
        <p:cNvGrpSpPr/>
        <p:nvPr/>
      </p:nvGrpSpPr>
      <p:grpSpPr>
        <a:xfrm>
          <a:off x="0" y="0"/>
          <a:ext cx="0" cy="0"/>
          <a:chOff x="0" y="0"/>
          <a:chExt cx="0" cy="0"/>
        </a:xfrm>
      </p:grpSpPr>
      <p:sp>
        <p:nvSpPr>
          <p:cNvPr id="11" name="Author and Date"/>
          <p:cNvSpPr txBox="1"/>
          <p:nvPr>
            <p:ph type="body" sz="quarter" idx="21" hasCustomPrompt="1"/>
          </p:nvPr>
        </p:nvSpPr>
        <p:spPr>
          <a:xfrm>
            <a:off x="1201340" y="11859862"/>
            <a:ext cx="21971003"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Author and Date</a:t>
            </a:r>
          </a:p>
        </p:txBody>
      </p:sp>
      <p:sp>
        <p:nvSpPr>
          <p:cNvPr id="12" name="Presentation Title"/>
          <p:cNvSpPr txBox="1"/>
          <p:nvPr>
            <p:ph type="title" hasCustomPrompt="1"/>
          </p:nvPr>
        </p:nvSpPr>
        <p:spPr>
          <a:xfrm>
            <a:off x="1206496" y="2574991"/>
            <a:ext cx="21971004" cy="4648201"/>
          </a:xfrm>
          <a:prstGeom prst="rect">
            <a:avLst/>
          </a:prstGeom>
        </p:spPr>
        <p:txBody>
          <a:bodyPr anchor="b"/>
          <a:lstStyle>
            <a:lvl1pPr>
              <a:defRPr spc="-232" sz="11600"/>
            </a:lvl1pPr>
          </a:lstStyle>
          <a:p>
            <a:pPr/>
            <a:r>
              <a:t>Presentation Title</a:t>
            </a:r>
          </a:p>
        </p:txBody>
      </p:sp>
      <p:sp>
        <p:nvSpPr>
          <p:cNvPr id="13" name="Body Level One…"/>
          <p:cNvSpPr txBox="1"/>
          <p:nvPr>
            <p:ph type="body" sz="quarter" idx="1" hasCustomPrompt="1"/>
          </p:nvPr>
        </p:nvSpPr>
        <p:spPr>
          <a:xfrm>
            <a:off x="1201342" y="7223190"/>
            <a:ext cx="21971001" cy="1905001"/>
          </a:xfrm>
          <a:prstGeom prst="rect">
            <a:avLst/>
          </a:prstGeom>
        </p:spPr>
        <p:txBody>
          <a:bodyPr/>
          <a:lstStyle>
            <a:lvl1pPr marL="0" indent="0" defTabSz="825500">
              <a:lnSpc>
                <a:spcPct val="100000"/>
              </a:lnSpc>
              <a:spcBef>
                <a:spcPts val="0"/>
              </a:spcBef>
              <a:buSzTx/>
              <a:buNone/>
              <a:defRPr b="1" sz="5500"/>
            </a:lvl1pPr>
            <a:lvl2pPr marL="0" indent="457200" defTabSz="825500">
              <a:lnSpc>
                <a:spcPct val="100000"/>
              </a:lnSpc>
              <a:spcBef>
                <a:spcPts val="0"/>
              </a:spcBef>
              <a:buSzTx/>
              <a:buNone/>
              <a:defRPr b="1" sz="5500"/>
            </a:lvl2pPr>
            <a:lvl3pPr marL="0" indent="914400" defTabSz="825500">
              <a:lnSpc>
                <a:spcPct val="100000"/>
              </a:lnSpc>
              <a:spcBef>
                <a:spcPts val="0"/>
              </a:spcBef>
              <a:buSzTx/>
              <a:buNone/>
              <a:defRPr b="1" sz="5500"/>
            </a:lvl3pPr>
            <a:lvl4pPr marL="0" indent="1371600" defTabSz="825500">
              <a:lnSpc>
                <a:spcPct val="100000"/>
              </a:lnSpc>
              <a:spcBef>
                <a:spcPts val="0"/>
              </a:spcBef>
              <a:buSzTx/>
              <a:buNone/>
              <a:defRPr b="1" sz="5500"/>
            </a:lvl4pPr>
            <a:lvl5pPr marL="0" indent="1828800" defTabSz="825500">
              <a:lnSpc>
                <a:spcPct val="100000"/>
              </a:lnSpc>
              <a:spcBef>
                <a:spcPts val="0"/>
              </a:spcBef>
              <a:buSzTx/>
              <a:buNone/>
              <a:defRPr b="1" sz="5500"/>
            </a:lvl5pPr>
          </a:lstStyle>
          <a:p>
            <a:pPr/>
            <a:r>
              <a:t>Presentation Subtitle</a:t>
            </a:r>
          </a:p>
          <a:p>
            <a:pPr lvl="1"/>
            <a:r>
              <a:t/>
            </a:r>
          </a:p>
          <a:p>
            <a:pPr lvl="2"/>
            <a:r>
              <a:t/>
            </a:r>
          </a:p>
          <a:p>
            <a:pPr lvl="3"/>
            <a:r>
              <a:t/>
            </a:r>
          </a:p>
          <a:p>
            <a:pPr lvl="4"/>
            <a:r>
              <a:t/>
            </a:r>
          </a:p>
        </p:txBody>
      </p:sp>
      <p:sp>
        <p:nvSpPr>
          <p:cNvPr id="1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tatement">
    <p:spTree>
      <p:nvGrpSpPr>
        <p:cNvPr id="1" name=""/>
        <p:cNvGrpSpPr/>
        <p:nvPr/>
      </p:nvGrpSpPr>
      <p:grpSpPr>
        <a:xfrm>
          <a:off x="0" y="0"/>
          <a:ext cx="0" cy="0"/>
          <a:chOff x="0" y="0"/>
          <a:chExt cx="0" cy="0"/>
        </a:xfrm>
      </p:grpSpPr>
      <p:sp>
        <p:nvSpPr>
          <p:cNvPr id="98" name="Body Level One…"/>
          <p:cNvSpPr txBox="1"/>
          <p:nvPr>
            <p:ph type="body" sz="half" idx="1" hasCustomPrompt="1"/>
          </p:nvPr>
        </p:nvSpPr>
        <p:spPr>
          <a:xfrm>
            <a:off x="1206500" y="4920843"/>
            <a:ext cx="21971000" cy="3874314"/>
          </a:xfrm>
          <a:prstGeom prst="rect">
            <a:avLst/>
          </a:prstGeom>
        </p:spPr>
        <p:txBody>
          <a:bodyPr anchor="ctr"/>
          <a:lstStyle>
            <a:lvl1pPr marL="0" indent="0" algn="ctr">
              <a:lnSpc>
                <a:spcPct val="80000"/>
              </a:lnSpc>
              <a:spcBef>
                <a:spcPts val="0"/>
              </a:spcBef>
              <a:buSzTx/>
              <a:buNone/>
              <a:defRPr spc="-232" sz="11600">
                <a:latin typeface="Helvetica Neue Medium"/>
                <a:ea typeface="Helvetica Neue Medium"/>
                <a:cs typeface="Helvetica Neue Medium"/>
                <a:sym typeface="Helvetica Neue Medium"/>
              </a:defRPr>
            </a:lvl1pPr>
            <a:lvl2pPr marL="0" indent="457200" algn="ctr">
              <a:lnSpc>
                <a:spcPct val="80000"/>
              </a:lnSpc>
              <a:spcBef>
                <a:spcPts val="0"/>
              </a:spcBef>
              <a:buSzTx/>
              <a:buNone/>
              <a:defRPr spc="-232" sz="11600">
                <a:latin typeface="Helvetica Neue Medium"/>
                <a:ea typeface="Helvetica Neue Medium"/>
                <a:cs typeface="Helvetica Neue Medium"/>
                <a:sym typeface="Helvetica Neue Medium"/>
              </a:defRPr>
            </a:lvl2pPr>
            <a:lvl3pPr marL="0" indent="914400" algn="ctr">
              <a:lnSpc>
                <a:spcPct val="80000"/>
              </a:lnSpc>
              <a:spcBef>
                <a:spcPts val="0"/>
              </a:spcBef>
              <a:buSzTx/>
              <a:buNone/>
              <a:defRPr spc="-232" sz="11600">
                <a:latin typeface="Helvetica Neue Medium"/>
                <a:ea typeface="Helvetica Neue Medium"/>
                <a:cs typeface="Helvetica Neue Medium"/>
                <a:sym typeface="Helvetica Neue Medium"/>
              </a:defRPr>
            </a:lvl3pPr>
            <a:lvl4pPr marL="0" indent="1371600" algn="ctr">
              <a:lnSpc>
                <a:spcPct val="80000"/>
              </a:lnSpc>
              <a:spcBef>
                <a:spcPts val="0"/>
              </a:spcBef>
              <a:buSzTx/>
              <a:buNone/>
              <a:defRPr spc="-232" sz="11600">
                <a:latin typeface="Helvetica Neue Medium"/>
                <a:ea typeface="Helvetica Neue Medium"/>
                <a:cs typeface="Helvetica Neue Medium"/>
                <a:sym typeface="Helvetica Neue Medium"/>
              </a:defRPr>
            </a:lvl4pPr>
            <a:lvl5pPr marL="0" indent="1828800" algn="ctr">
              <a:lnSpc>
                <a:spcPct val="80000"/>
              </a:lnSpc>
              <a:spcBef>
                <a:spcPts val="0"/>
              </a:spcBef>
              <a:buSzTx/>
              <a:buNone/>
              <a:defRPr spc="-232" sz="11600">
                <a:latin typeface="Helvetica Neue Medium"/>
                <a:ea typeface="Helvetica Neue Medium"/>
                <a:cs typeface="Helvetica Neue Medium"/>
                <a:sym typeface="Helvetica Neue Medium"/>
              </a:defRPr>
            </a:lvl5pPr>
          </a:lstStyle>
          <a:p>
            <a:pPr/>
            <a:r>
              <a:t>Statement</a:t>
            </a:r>
          </a:p>
          <a:p>
            <a:pPr lvl="1"/>
            <a:r>
              <a:t/>
            </a:r>
          </a:p>
          <a:p>
            <a:pPr lvl="2"/>
            <a:r>
              <a:t/>
            </a:r>
          </a:p>
          <a:p>
            <a:pPr lvl="3"/>
            <a:r>
              <a:t/>
            </a:r>
          </a:p>
          <a:p>
            <a:pPr lvl="4"/>
            <a:r>
              <a:t/>
            </a:r>
          </a:p>
        </p:txBody>
      </p:sp>
      <p:sp>
        <p:nvSpPr>
          <p:cNvPr id="9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ig Fact">
    <p:spTree>
      <p:nvGrpSpPr>
        <p:cNvPr id="1" name=""/>
        <p:cNvGrpSpPr/>
        <p:nvPr/>
      </p:nvGrpSpPr>
      <p:grpSpPr>
        <a:xfrm>
          <a:off x="0" y="0"/>
          <a:ext cx="0" cy="0"/>
          <a:chOff x="0" y="0"/>
          <a:chExt cx="0" cy="0"/>
        </a:xfrm>
      </p:grpSpPr>
      <p:sp>
        <p:nvSpPr>
          <p:cNvPr id="106" name="Body Level One…"/>
          <p:cNvSpPr txBox="1"/>
          <p:nvPr>
            <p:ph type="body" idx="1" hasCustomPrompt="1"/>
          </p:nvPr>
        </p:nvSpPr>
        <p:spPr>
          <a:xfrm>
            <a:off x="1206500" y="1075927"/>
            <a:ext cx="21971000" cy="7241584"/>
          </a:xfrm>
          <a:prstGeom prst="rect">
            <a:avLst/>
          </a:prstGeom>
        </p:spPr>
        <p:txBody>
          <a:bodyPr anchor="b"/>
          <a:lstStyle>
            <a:lvl1pPr marL="0" indent="0" algn="ctr">
              <a:lnSpc>
                <a:spcPct val="80000"/>
              </a:lnSpc>
              <a:spcBef>
                <a:spcPts val="0"/>
              </a:spcBef>
              <a:buSzTx/>
              <a:buNone/>
              <a:defRPr b="1" spc="-250" sz="25000"/>
            </a:lvl1pPr>
            <a:lvl2pPr marL="0" indent="457200" algn="ctr">
              <a:lnSpc>
                <a:spcPct val="80000"/>
              </a:lnSpc>
              <a:spcBef>
                <a:spcPts val="0"/>
              </a:spcBef>
              <a:buSzTx/>
              <a:buNone/>
              <a:defRPr b="1" spc="-250" sz="25000"/>
            </a:lvl2pPr>
            <a:lvl3pPr marL="0" indent="914400" algn="ctr">
              <a:lnSpc>
                <a:spcPct val="80000"/>
              </a:lnSpc>
              <a:spcBef>
                <a:spcPts val="0"/>
              </a:spcBef>
              <a:buSzTx/>
              <a:buNone/>
              <a:defRPr b="1" spc="-250" sz="25000"/>
            </a:lvl3pPr>
            <a:lvl4pPr marL="0" indent="1371600" algn="ctr">
              <a:lnSpc>
                <a:spcPct val="80000"/>
              </a:lnSpc>
              <a:spcBef>
                <a:spcPts val="0"/>
              </a:spcBef>
              <a:buSzTx/>
              <a:buNone/>
              <a:defRPr b="1" spc="-250" sz="25000"/>
            </a:lvl4pPr>
            <a:lvl5pPr marL="0" indent="1828800" algn="ctr">
              <a:lnSpc>
                <a:spcPct val="80000"/>
              </a:lnSpc>
              <a:spcBef>
                <a:spcPts val="0"/>
              </a:spcBef>
              <a:buSzTx/>
              <a:buNone/>
              <a:defRPr b="1" spc="-250" sz="25000"/>
            </a:lvl5pPr>
          </a:lstStyle>
          <a:p>
            <a:pPr/>
            <a:r>
              <a:t>100%</a:t>
            </a:r>
          </a:p>
          <a:p>
            <a:pPr lvl="1"/>
            <a:r>
              <a:t/>
            </a:r>
          </a:p>
          <a:p>
            <a:pPr lvl="2"/>
            <a:r>
              <a:t/>
            </a:r>
          </a:p>
          <a:p>
            <a:pPr lvl="3"/>
            <a:r>
              <a:t/>
            </a:r>
          </a:p>
          <a:p>
            <a:pPr lvl="4"/>
            <a:r>
              <a:t/>
            </a:r>
          </a:p>
        </p:txBody>
      </p:sp>
      <p:sp>
        <p:nvSpPr>
          <p:cNvPr id="107" name="Fact information"/>
          <p:cNvSpPr txBox="1"/>
          <p:nvPr>
            <p:ph type="body" sz="quarter" idx="21" hasCustomPrompt="1"/>
          </p:nvPr>
        </p:nvSpPr>
        <p:spPr>
          <a:xfrm>
            <a:off x="1206500" y="8262180"/>
            <a:ext cx="21971000" cy="934780"/>
          </a:xfrm>
          <a:prstGeom prst="rect">
            <a:avLst/>
          </a:prstGeom>
        </p:spPr>
        <p:txBody>
          <a:bodyPr lIns="45719" tIns="45719" rIns="45719" bIns="45719"/>
          <a:lstStyle>
            <a:lvl1pPr marL="0" indent="0" algn="ctr" defTabSz="825500">
              <a:lnSpc>
                <a:spcPct val="100000"/>
              </a:lnSpc>
              <a:spcBef>
                <a:spcPts val="0"/>
              </a:spcBef>
              <a:buSzTx/>
              <a:buNone/>
              <a:defRPr b="1" sz="5500"/>
            </a:lvl1pPr>
          </a:lstStyle>
          <a:p>
            <a:pPr/>
            <a:r>
              <a:t>Fact information</a:t>
            </a:r>
          </a:p>
        </p:txBody>
      </p:sp>
      <p:sp>
        <p:nvSpPr>
          <p:cNvPr id="10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spTree>
      <p:nvGrpSpPr>
        <p:cNvPr id="1" name=""/>
        <p:cNvGrpSpPr/>
        <p:nvPr/>
      </p:nvGrpSpPr>
      <p:grpSpPr>
        <a:xfrm>
          <a:off x="0" y="0"/>
          <a:ext cx="0" cy="0"/>
          <a:chOff x="0" y="0"/>
          <a:chExt cx="0" cy="0"/>
        </a:xfrm>
      </p:grpSpPr>
      <p:sp>
        <p:nvSpPr>
          <p:cNvPr id="115" name="Attribution"/>
          <p:cNvSpPr txBox="1"/>
          <p:nvPr>
            <p:ph type="body" sz="quarter" idx="21" hasCustomPrompt="1"/>
          </p:nvPr>
        </p:nvSpPr>
        <p:spPr>
          <a:xfrm>
            <a:off x="2430025" y="10675453"/>
            <a:ext cx="20200052"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Attribution</a:t>
            </a:r>
          </a:p>
        </p:txBody>
      </p:sp>
      <p:sp>
        <p:nvSpPr>
          <p:cNvPr id="116" name="Body Level One…"/>
          <p:cNvSpPr txBox="1"/>
          <p:nvPr>
            <p:ph type="body" sz="half" idx="1" hasCustomPrompt="1"/>
          </p:nvPr>
        </p:nvSpPr>
        <p:spPr>
          <a:xfrm>
            <a:off x="1753923" y="4939860"/>
            <a:ext cx="20876154" cy="3836280"/>
          </a:xfrm>
          <a:prstGeom prst="rect">
            <a:avLst/>
          </a:prstGeom>
        </p:spPr>
        <p:txBody>
          <a:bodyPr/>
          <a:lstStyle>
            <a:lvl1pPr marL="638923" indent="-469900">
              <a:spcBef>
                <a:spcPts val="0"/>
              </a:spcBef>
              <a:buSzTx/>
              <a:buNone/>
              <a:defRPr spc="-170" sz="8500">
                <a:latin typeface="Helvetica Neue Medium"/>
                <a:ea typeface="Helvetica Neue Medium"/>
                <a:cs typeface="Helvetica Neue Medium"/>
                <a:sym typeface="Helvetica Neue Medium"/>
              </a:defRPr>
            </a:lvl1pPr>
            <a:lvl2pPr marL="638923" indent="-12700">
              <a:spcBef>
                <a:spcPts val="0"/>
              </a:spcBef>
              <a:buSzTx/>
              <a:buNone/>
              <a:defRPr spc="-170" sz="8500">
                <a:latin typeface="Helvetica Neue Medium"/>
                <a:ea typeface="Helvetica Neue Medium"/>
                <a:cs typeface="Helvetica Neue Medium"/>
                <a:sym typeface="Helvetica Neue Medium"/>
              </a:defRPr>
            </a:lvl2pPr>
            <a:lvl3pPr marL="638923" indent="444500">
              <a:spcBef>
                <a:spcPts val="0"/>
              </a:spcBef>
              <a:buSzTx/>
              <a:buNone/>
              <a:defRPr spc="-170" sz="8500">
                <a:latin typeface="Helvetica Neue Medium"/>
                <a:ea typeface="Helvetica Neue Medium"/>
                <a:cs typeface="Helvetica Neue Medium"/>
                <a:sym typeface="Helvetica Neue Medium"/>
              </a:defRPr>
            </a:lvl3pPr>
            <a:lvl4pPr marL="638923" indent="901700">
              <a:spcBef>
                <a:spcPts val="0"/>
              </a:spcBef>
              <a:buSzTx/>
              <a:buNone/>
              <a:defRPr spc="-170" sz="8500">
                <a:latin typeface="Helvetica Neue Medium"/>
                <a:ea typeface="Helvetica Neue Medium"/>
                <a:cs typeface="Helvetica Neue Medium"/>
                <a:sym typeface="Helvetica Neue Medium"/>
              </a:defRPr>
            </a:lvl4pPr>
            <a:lvl5pPr marL="638923" indent="1358900">
              <a:spcBef>
                <a:spcPts val="0"/>
              </a:spcBef>
              <a:buSzTx/>
              <a:buNone/>
              <a:defRPr spc="-170" sz="8500">
                <a:latin typeface="Helvetica Neue Medium"/>
                <a:ea typeface="Helvetica Neue Medium"/>
                <a:cs typeface="Helvetica Neue Medium"/>
                <a:sym typeface="Helvetica Neue Medium"/>
              </a:defRPr>
            </a:lvl5pPr>
          </a:lstStyle>
          <a:p>
            <a:pPr/>
            <a:r>
              <a:t>“Notable Quote”</a:t>
            </a:r>
          </a:p>
          <a:p>
            <a:pPr lvl="1"/>
            <a:r>
              <a:t/>
            </a:r>
          </a:p>
          <a:p>
            <a:pPr lvl="2"/>
            <a:r>
              <a:t/>
            </a:r>
          </a:p>
          <a:p>
            <a:pPr lvl="3"/>
            <a:r>
              <a:t/>
            </a:r>
          </a:p>
          <a:p>
            <a:pPr lvl="4"/>
            <a:r>
              <a:t/>
            </a:r>
          </a:p>
        </p:txBody>
      </p:sp>
      <p:sp>
        <p:nvSpPr>
          <p:cNvPr id="11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3 Up">
    <p:spTree>
      <p:nvGrpSpPr>
        <p:cNvPr id="1" name=""/>
        <p:cNvGrpSpPr/>
        <p:nvPr/>
      </p:nvGrpSpPr>
      <p:grpSpPr>
        <a:xfrm>
          <a:off x="0" y="0"/>
          <a:ext cx="0" cy="0"/>
          <a:chOff x="0" y="0"/>
          <a:chExt cx="0" cy="0"/>
        </a:xfrm>
      </p:grpSpPr>
      <p:sp>
        <p:nvSpPr>
          <p:cNvPr id="124" name="Low angle exterior view of a modern building facade covered with aluminum discs under a clear, blue sky"/>
          <p:cNvSpPr/>
          <p:nvPr>
            <p:ph type="pic" sz="quarter" idx="21"/>
          </p:nvPr>
        </p:nvSpPr>
        <p:spPr>
          <a:xfrm>
            <a:off x="15417800" y="1270000"/>
            <a:ext cx="8144934" cy="5410200"/>
          </a:xfrm>
          <a:prstGeom prst="rect">
            <a:avLst/>
          </a:prstGeom>
        </p:spPr>
        <p:txBody>
          <a:bodyPr lIns="91439" tIns="45719" rIns="91439" bIns="45719">
            <a:noAutofit/>
          </a:bodyPr>
          <a:lstStyle/>
          <a:p>
            <a:pPr/>
          </a:p>
        </p:txBody>
      </p:sp>
      <p:sp>
        <p:nvSpPr>
          <p:cNvPr id="125" name="Low angle view of a modern, curved building under a cloudy sky"/>
          <p:cNvSpPr/>
          <p:nvPr>
            <p:ph type="pic" sz="quarter" idx="22"/>
          </p:nvPr>
        </p:nvSpPr>
        <p:spPr>
          <a:xfrm>
            <a:off x="15443200" y="7086600"/>
            <a:ext cx="8138580" cy="5422900"/>
          </a:xfrm>
          <a:prstGeom prst="rect">
            <a:avLst/>
          </a:prstGeom>
        </p:spPr>
        <p:txBody>
          <a:bodyPr lIns="91439" tIns="45719" rIns="91439" bIns="45719">
            <a:noAutofit/>
          </a:bodyPr>
          <a:lstStyle/>
          <a:p>
            <a:pPr/>
          </a:p>
        </p:txBody>
      </p:sp>
      <p:sp>
        <p:nvSpPr>
          <p:cNvPr id="126" name="View from inside a modern white building with glass panels, looking up to a bright, partly cloudy sky"/>
          <p:cNvSpPr/>
          <p:nvPr>
            <p:ph type="pic" idx="23"/>
          </p:nvPr>
        </p:nvSpPr>
        <p:spPr>
          <a:xfrm>
            <a:off x="-124635" y="1270000"/>
            <a:ext cx="16840169" cy="11243712"/>
          </a:xfrm>
          <a:prstGeom prst="rect">
            <a:avLst/>
          </a:prstGeom>
        </p:spPr>
        <p:txBody>
          <a:bodyPr lIns="91439" tIns="45719" rIns="91439" bIns="45719">
            <a:noAutofit/>
          </a:bodyPr>
          <a:lstStyle/>
          <a:p>
            <a:pPr/>
          </a:p>
        </p:txBody>
      </p:sp>
      <p:sp>
        <p:nvSpPr>
          <p:cNvPr id="12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bg>
      <p:bgPr>
        <a:solidFill>
          <a:srgbClr val="FFFFFF"/>
        </a:solidFill>
      </p:bgPr>
    </p:bg>
    <p:spTree>
      <p:nvGrpSpPr>
        <p:cNvPr id="1" name=""/>
        <p:cNvGrpSpPr/>
        <p:nvPr/>
      </p:nvGrpSpPr>
      <p:grpSpPr>
        <a:xfrm>
          <a:off x="0" y="0"/>
          <a:ext cx="0" cy="0"/>
          <a:chOff x="0" y="0"/>
          <a:chExt cx="0" cy="0"/>
        </a:xfrm>
      </p:grpSpPr>
      <p:sp>
        <p:nvSpPr>
          <p:cNvPr id="134" name="Low angle view of the Azadi Tower in Tehran, Iran against a clear, bright sky"/>
          <p:cNvSpPr/>
          <p:nvPr>
            <p:ph type="pic" idx="21"/>
          </p:nvPr>
        </p:nvSpPr>
        <p:spPr>
          <a:xfrm>
            <a:off x="0" y="-1282700"/>
            <a:ext cx="24384000" cy="16281400"/>
          </a:xfrm>
          <a:prstGeom prst="rect">
            <a:avLst/>
          </a:prstGeom>
        </p:spPr>
        <p:txBody>
          <a:bodyPr lIns="91439" tIns="45719" rIns="91439" bIns="45719">
            <a:noAutofit/>
          </a:bodyPr>
          <a:lstStyle/>
          <a:p>
            <a:pPr/>
          </a:p>
        </p:txBody>
      </p:sp>
      <p:sp>
        <p:nvSpPr>
          <p:cNvPr id="135" name="Slide Number"/>
          <p:cNvSpPr txBox="1"/>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4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p:bg>
      <p:bgPr>
        <a:solidFill>
          <a:srgbClr val="FFFFFF"/>
        </a:solidFill>
      </p:bgPr>
    </p:bg>
    <p:spTree>
      <p:nvGrpSpPr>
        <p:cNvPr id="1" name=""/>
        <p:cNvGrpSpPr/>
        <p:nvPr/>
      </p:nvGrpSpPr>
      <p:grpSpPr>
        <a:xfrm>
          <a:off x="0" y="0"/>
          <a:ext cx="0" cy="0"/>
          <a:chOff x="0" y="0"/>
          <a:chExt cx="0" cy="0"/>
        </a:xfrm>
      </p:grpSpPr>
      <p:sp>
        <p:nvSpPr>
          <p:cNvPr id="21" name="View from inside a stone structure, looking out toward stairs and a clear, blue sky"/>
          <p:cNvSpPr/>
          <p:nvPr>
            <p:ph type="pic" idx="21"/>
          </p:nvPr>
        </p:nvSpPr>
        <p:spPr>
          <a:xfrm>
            <a:off x="0" y="-1270000"/>
            <a:ext cx="24384000" cy="16272934"/>
          </a:xfrm>
          <a:prstGeom prst="rect">
            <a:avLst/>
          </a:prstGeom>
        </p:spPr>
        <p:txBody>
          <a:bodyPr lIns="91439" tIns="45719" rIns="91439" bIns="45719">
            <a:noAutofit/>
          </a:bodyPr>
          <a:lstStyle/>
          <a:p>
            <a:pPr/>
          </a:p>
        </p:txBody>
      </p:sp>
      <p:sp>
        <p:nvSpPr>
          <p:cNvPr id="22" name="Presentation Title"/>
          <p:cNvSpPr txBox="1"/>
          <p:nvPr>
            <p:ph type="title" hasCustomPrompt="1"/>
          </p:nvPr>
        </p:nvSpPr>
        <p:spPr>
          <a:xfrm>
            <a:off x="1206500" y="7124700"/>
            <a:ext cx="21971000" cy="4648200"/>
          </a:xfrm>
          <a:prstGeom prst="rect">
            <a:avLst/>
          </a:prstGeom>
        </p:spPr>
        <p:txBody>
          <a:bodyPr anchor="b"/>
          <a:lstStyle>
            <a:lvl1pPr>
              <a:defRPr spc="-232" sz="11600"/>
            </a:lvl1pPr>
          </a:lstStyle>
          <a:p>
            <a:pPr/>
            <a:r>
              <a:t>Presentation Title</a:t>
            </a:r>
          </a:p>
        </p:txBody>
      </p:sp>
      <p:sp>
        <p:nvSpPr>
          <p:cNvPr id="23" name="Author and Date"/>
          <p:cNvSpPr txBox="1"/>
          <p:nvPr>
            <p:ph type="body" sz="quarter" idx="22" hasCustomPrompt="1"/>
          </p:nvPr>
        </p:nvSpPr>
        <p:spPr>
          <a:xfrm>
            <a:off x="1207690" y="1106137"/>
            <a:ext cx="21968621"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Author and Date</a:t>
            </a:r>
          </a:p>
        </p:txBody>
      </p:sp>
      <p:sp>
        <p:nvSpPr>
          <p:cNvPr id="24" name="Body Level One…"/>
          <p:cNvSpPr txBox="1"/>
          <p:nvPr>
            <p:ph type="body" sz="quarter" idx="1" hasCustomPrompt="1"/>
          </p:nvPr>
        </p:nvSpPr>
        <p:spPr>
          <a:xfrm>
            <a:off x="1206500" y="11609910"/>
            <a:ext cx="21971000" cy="1116952"/>
          </a:xfrm>
          <a:prstGeom prst="rect">
            <a:avLst/>
          </a:prstGeom>
        </p:spPr>
        <p:txBody>
          <a:bodyPr/>
          <a:lstStyle>
            <a:lvl1pPr marL="0" indent="0" defTabSz="825500">
              <a:lnSpc>
                <a:spcPct val="100000"/>
              </a:lnSpc>
              <a:spcBef>
                <a:spcPts val="0"/>
              </a:spcBef>
              <a:buSzTx/>
              <a:buNone/>
              <a:defRPr b="1" sz="5500"/>
            </a:lvl1pPr>
            <a:lvl2pPr marL="0" indent="457200" defTabSz="825500">
              <a:lnSpc>
                <a:spcPct val="100000"/>
              </a:lnSpc>
              <a:spcBef>
                <a:spcPts val="0"/>
              </a:spcBef>
              <a:buSzTx/>
              <a:buNone/>
              <a:defRPr b="1" sz="5500"/>
            </a:lvl2pPr>
            <a:lvl3pPr marL="0" indent="914400" defTabSz="825500">
              <a:lnSpc>
                <a:spcPct val="100000"/>
              </a:lnSpc>
              <a:spcBef>
                <a:spcPts val="0"/>
              </a:spcBef>
              <a:buSzTx/>
              <a:buNone/>
              <a:defRPr b="1" sz="5500"/>
            </a:lvl3pPr>
            <a:lvl4pPr marL="0" indent="1371600" defTabSz="825500">
              <a:lnSpc>
                <a:spcPct val="100000"/>
              </a:lnSpc>
              <a:spcBef>
                <a:spcPts val="0"/>
              </a:spcBef>
              <a:buSzTx/>
              <a:buNone/>
              <a:defRPr b="1" sz="5500"/>
            </a:lvl4pPr>
            <a:lvl5pPr marL="0" indent="1828800" defTabSz="825500">
              <a:lnSpc>
                <a:spcPct val="100000"/>
              </a:lnSpc>
              <a:spcBef>
                <a:spcPts val="0"/>
              </a:spcBef>
              <a:buSzTx/>
              <a:buNone/>
              <a:defRPr b="1" sz="5500"/>
            </a:lvl5pPr>
          </a:lstStyle>
          <a:p>
            <a:pPr/>
            <a:r>
              <a:t>Presentation Subtitle</a:t>
            </a:r>
          </a:p>
          <a:p>
            <a:pPr lvl="1"/>
            <a:r>
              <a:t/>
            </a:r>
          </a:p>
          <a:p>
            <a:pPr lvl="2"/>
            <a:r>
              <a:t/>
            </a:r>
          </a:p>
          <a:p>
            <a:pPr lvl="3"/>
            <a:r>
              <a:t/>
            </a:r>
          </a:p>
          <a:p>
            <a:pPr lvl="4"/>
            <a:r>
              <a:t/>
            </a:r>
          </a:p>
        </p:txBody>
      </p:sp>
      <p:sp>
        <p:nvSpPr>
          <p:cNvPr id="2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Alt">
    <p:spTree>
      <p:nvGrpSpPr>
        <p:cNvPr id="1" name=""/>
        <p:cNvGrpSpPr/>
        <p:nvPr/>
      </p:nvGrpSpPr>
      <p:grpSpPr>
        <a:xfrm>
          <a:off x="0" y="0"/>
          <a:ext cx="0" cy="0"/>
          <a:chOff x="0" y="0"/>
          <a:chExt cx="0" cy="0"/>
        </a:xfrm>
      </p:grpSpPr>
      <p:sp>
        <p:nvSpPr>
          <p:cNvPr id="32" name="A modern white building with glass panels against a clear, blue sky"/>
          <p:cNvSpPr/>
          <p:nvPr>
            <p:ph type="pic" idx="21"/>
          </p:nvPr>
        </p:nvSpPr>
        <p:spPr>
          <a:xfrm>
            <a:off x="9271000" y="1270000"/>
            <a:ext cx="16764000" cy="11176000"/>
          </a:xfrm>
          <a:prstGeom prst="rect">
            <a:avLst/>
          </a:prstGeom>
        </p:spPr>
        <p:txBody>
          <a:bodyPr lIns="91439" tIns="45719" rIns="91439" bIns="45719">
            <a:noAutofit/>
          </a:bodyPr>
          <a:lstStyle/>
          <a:p>
            <a:pPr/>
          </a:p>
        </p:txBody>
      </p:sp>
      <p:sp>
        <p:nvSpPr>
          <p:cNvPr id="33" name="Slide Title"/>
          <p:cNvSpPr txBox="1"/>
          <p:nvPr>
            <p:ph type="title" hasCustomPrompt="1"/>
          </p:nvPr>
        </p:nvSpPr>
        <p:spPr>
          <a:xfrm>
            <a:off x="1206500" y="1270000"/>
            <a:ext cx="9779000" cy="5882273"/>
          </a:xfrm>
          <a:prstGeom prst="rect">
            <a:avLst/>
          </a:prstGeom>
        </p:spPr>
        <p:txBody>
          <a:bodyPr anchor="b"/>
          <a:lstStyle/>
          <a:p>
            <a:pPr/>
            <a:r>
              <a:t>Slide Title</a:t>
            </a:r>
          </a:p>
        </p:txBody>
      </p:sp>
      <p:sp>
        <p:nvSpPr>
          <p:cNvPr id="34" name="Body Level One…"/>
          <p:cNvSpPr txBox="1"/>
          <p:nvPr>
            <p:ph type="body" sz="quarter" idx="1" hasCustomPrompt="1"/>
          </p:nvPr>
        </p:nvSpPr>
        <p:spPr>
          <a:xfrm>
            <a:off x="1206500" y="7060576"/>
            <a:ext cx="9779000" cy="5385424"/>
          </a:xfrm>
          <a:prstGeom prst="rect">
            <a:avLst/>
          </a:prstGeom>
        </p:spPr>
        <p:txBody>
          <a:bodyPr/>
          <a:lstStyle>
            <a:lvl1pPr marL="0" indent="0" defTabSz="825500">
              <a:lnSpc>
                <a:spcPct val="100000"/>
              </a:lnSpc>
              <a:spcBef>
                <a:spcPts val="0"/>
              </a:spcBef>
              <a:buSzTx/>
              <a:buNone/>
              <a:defRPr b="1" sz="5500"/>
            </a:lvl1pPr>
            <a:lvl2pPr marL="0" indent="457200" defTabSz="825500">
              <a:lnSpc>
                <a:spcPct val="100000"/>
              </a:lnSpc>
              <a:spcBef>
                <a:spcPts val="0"/>
              </a:spcBef>
              <a:buSzTx/>
              <a:buNone/>
              <a:defRPr b="1" sz="5500"/>
            </a:lvl2pPr>
            <a:lvl3pPr marL="0" indent="914400" defTabSz="825500">
              <a:lnSpc>
                <a:spcPct val="100000"/>
              </a:lnSpc>
              <a:spcBef>
                <a:spcPts val="0"/>
              </a:spcBef>
              <a:buSzTx/>
              <a:buNone/>
              <a:defRPr b="1" sz="5500"/>
            </a:lvl3pPr>
            <a:lvl4pPr marL="0" indent="1371600" defTabSz="825500">
              <a:lnSpc>
                <a:spcPct val="100000"/>
              </a:lnSpc>
              <a:spcBef>
                <a:spcPts val="0"/>
              </a:spcBef>
              <a:buSzTx/>
              <a:buNone/>
              <a:defRPr b="1" sz="5500"/>
            </a:lvl4pPr>
            <a:lvl5pPr marL="0" indent="1828800" defTabSz="825500">
              <a:lnSpc>
                <a:spcPct val="100000"/>
              </a:lnSpc>
              <a:spcBef>
                <a:spcPts val="0"/>
              </a:spcBef>
              <a:buSzTx/>
              <a:buNone/>
              <a:defRPr b="1" sz="5500"/>
            </a:lvl5pPr>
          </a:lstStyle>
          <a:p>
            <a:pPr/>
            <a:r>
              <a:t>Slide Subtitle</a:t>
            </a:r>
          </a:p>
          <a:p>
            <a:pPr lvl="1"/>
            <a:r>
              <a:t/>
            </a:r>
          </a:p>
          <a:p>
            <a:pPr lvl="2"/>
            <a:r>
              <a:t/>
            </a:r>
          </a:p>
          <a:p>
            <a:pPr lvl="3"/>
            <a:r>
              <a:t/>
            </a:r>
          </a:p>
          <a:p>
            <a:pPr lvl="4"/>
            <a:r>
              <a:t/>
            </a:r>
          </a:p>
        </p:txBody>
      </p:sp>
      <p:sp>
        <p:nvSpPr>
          <p:cNvPr id="35" name="Slide Number"/>
          <p:cNvSpPr txBox="1"/>
          <p:nvPr>
            <p:ph type="sldNum" sz="quarter" idx="2"/>
          </p:nvPr>
        </p:nvSpPr>
        <p:spPr>
          <a:xfrm>
            <a:off x="12001499" y="13085233"/>
            <a:ext cx="368505" cy="3746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42" name="Slide Title"/>
          <p:cNvSpPr txBox="1"/>
          <p:nvPr>
            <p:ph type="title" hasCustomPrompt="1"/>
          </p:nvPr>
        </p:nvSpPr>
        <p:spPr>
          <a:prstGeom prst="rect">
            <a:avLst/>
          </a:prstGeom>
        </p:spPr>
        <p:txBody>
          <a:bodyPr/>
          <a:lstStyle/>
          <a:p>
            <a:pPr/>
            <a:r>
              <a:t>Slide Title</a:t>
            </a:r>
          </a:p>
        </p:txBody>
      </p:sp>
      <p:sp>
        <p:nvSpPr>
          <p:cNvPr id="43" name="Slide Subtitle"/>
          <p:cNvSpPr txBox="1"/>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44" name="Body Level One…"/>
          <p:cNvSpPr txBox="1"/>
          <p:nvPr>
            <p:ph type="body" idx="1" hasCustomPrompt="1"/>
          </p:nvPr>
        </p:nvSpPr>
        <p:spPr>
          <a:prstGeom prst="rect">
            <a:avLst/>
          </a:prstGeom>
        </p:spPr>
        <p:txBody>
          <a:bodyPr/>
          <a:lstStyle/>
          <a:p>
            <a:pPr/>
            <a:r>
              <a:t>Slide bullet text</a:t>
            </a:r>
          </a:p>
          <a:p>
            <a:pPr lvl="1"/>
            <a:r>
              <a:t/>
            </a:r>
          </a:p>
          <a:p>
            <a:pPr lvl="2"/>
            <a:r>
              <a:t/>
            </a:r>
          </a:p>
          <a:p>
            <a:pPr lvl="3"/>
            <a:r>
              <a:t/>
            </a:r>
          </a:p>
          <a:p>
            <a:pPr lvl="4"/>
            <a:r>
              <a:t/>
            </a:r>
          </a:p>
        </p:txBody>
      </p:sp>
      <p:sp>
        <p:nvSpPr>
          <p:cNvPr id="4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52" name="Body Level One…"/>
          <p:cNvSpPr txBox="1"/>
          <p:nvPr>
            <p:ph type="body" idx="1" hasCustomPrompt="1"/>
          </p:nvPr>
        </p:nvSpPr>
        <p:spPr>
          <a:prstGeom prst="rect">
            <a:avLst/>
          </a:prstGeom>
        </p:spPr>
        <p:txBody>
          <a:bodyPr numCol="2" spcCol="1098550"/>
          <a:lstStyle/>
          <a:p>
            <a:pPr/>
            <a:r>
              <a:t>Slide bullet text</a:t>
            </a:r>
          </a:p>
          <a:p>
            <a:pPr lvl="1"/>
            <a:r>
              <a:t/>
            </a:r>
          </a:p>
          <a:p>
            <a:pPr lvl="2"/>
            <a:r>
              <a:t/>
            </a:r>
          </a:p>
          <a:p>
            <a:pPr lvl="3"/>
            <a:r>
              <a:t/>
            </a:r>
          </a:p>
          <a:p>
            <a:pPr lvl="4"/>
            <a:r>
              <a:t/>
            </a:r>
          </a:p>
        </p:txBody>
      </p:sp>
      <p:sp>
        <p:nvSpPr>
          <p:cNvPr id="5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spTree>
      <p:nvGrpSpPr>
        <p:cNvPr id="1" name=""/>
        <p:cNvGrpSpPr/>
        <p:nvPr/>
      </p:nvGrpSpPr>
      <p:grpSpPr>
        <a:xfrm>
          <a:off x="0" y="0"/>
          <a:ext cx="0" cy="0"/>
          <a:chOff x="0" y="0"/>
          <a:chExt cx="0" cy="0"/>
        </a:xfrm>
      </p:grpSpPr>
      <p:sp>
        <p:nvSpPr>
          <p:cNvPr id="60" name="Slide Subtitle"/>
          <p:cNvSpPr txBox="1"/>
          <p:nvPr>
            <p:ph type="body" sz="quarter" idx="21" hasCustomPrompt="1"/>
          </p:nvPr>
        </p:nvSpPr>
        <p:spPr>
          <a:xfrm>
            <a:off x="1206500" y="2372962"/>
            <a:ext cx="9779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61" name="Body Level One…"/>
          <p:cNvSpPr txBox="1"/>
          <p:nvPr>
            <p:ph type="body" sz="half" idx="1" hasCustomPrompt="1"/>
          </p:nvPr>
        </p:nvSpPr>
        <p:spPr>
          <a:xfrm>
            <a:off x="1206500" y="4248504"/>
            <a:ext cx="9779000" cy="8256630"/>
          </a:xfrm>
          <a:prstGeom prst="rect">
            <a:avLst/>
          </a:prstGeom>
        </p:spPr>
        <p:txBody>
          <a:bodyPr/>
          <a:lstStyle/>
          <a:p>
            <a:pPr/>
            <a:r>
              <a:t>Slide bullet text</a:t>
            </a:r>
          </a:p>
          <a:p>
            <a:pPr lvl="1"/>
            <a:r>
              <a:t/>
            </a:r>
          </a:p>
          <a:p>
            <a:pPr lvl="2"/>
            <a:r>
              <a:t/>
            </a:r>
          </a:p>
          <a:p>
            <a:pPr lvl="3"/>
            <a:r>
              <a:t/>
            </a:r>
          </a:p>
          <a:p>
            <a:pPr lvl="4"/>
            <a:r>
              <a:t/>
            </a:r>
          </a:p>
        </p:txBody>
      </p:sp>
      <p:sp>
        <p:nvSpPr>
          <p:cNvPr id="62" name="Small section of a modern shell bridge in Qingdao, Shandong, China with a partly cloudy sky above"/>
          <p:cNvSpPr/>
          <p:nvPr>
            <p:ph type="pic" idx="22"/>
          </p:nvPr>
        </p:nvSpPr>
        <p:spPr>
          <a:xfrm>
            <a:off x="9271000" y="1263848"/>
            <a:ext cx="16773843" cy="11188205"/>
          </a:xfrm>
          <a:prstGeom prst="rect">
            <a:avLst/>
          </a:prstGeom>
        </p:spPr>
        <p:txBody>
          <a:bodyPr lIns="91439" tIns="45719" rIns="91439" bIns="45719">
            <a:noAutofit/>
          </a:bodyPr>
          <a:lstStyle/>
          <a:p>
            <a:pPr/>
          </a:p>
        </p:txBody>
      </p:sp>
      <p:sp>
        <p:nvSpPr>
          <p:cNvPr id="63" name="Slide Title"/>
          <p:cNvSpPr txBox="1"/>
          <p:nvPr>
            <p:ph type="title" hasCustomPrompt="1"/>
          </p:nvPr>
        </p:nvSpPr>
        <p:spPr>
          <a:xfrm>
            <a:off x="1206500" y="1079500"/>
            <a:ext cx="9779000" cy="1435100"/>
          </a:xfrm>
          <a:prstGeom prst="rect">
            <a:avLst/>
          </a:prstGeom>
        </p:spPr>
        <p:txBody>
          <a:bodyPr/>
          <a:lstStyle/>
          <a:p>
            <a:pPr/>
            <a:r>
              <a:t>Slide Title</a:t>
            </a:r>
          </a:p>
        </p:txBody>
      </p:sp>
      <p:sp>
        <p:nvSpPr>
          <p:cNvPr id="6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p:spTree>
      <p:nvGrpSpPr>
        <p:cNvPr id="1" name=""/>
        <p:cNvGrpSpPr/>
        <p:nvPr/>
      </p:nvGrpSpPr>
      <p:grpSpPr>
        <a:xfrm>
          <a:off x="0" y="0"/>
          <a:ext cx="0" cy="0"/>
          <a:chOff x="0" y="0"/>
          <a:chExt cx="0" cy="0"/>
        </a:xfrm>
      </p:grpSpPr>
      <p:sp>
        <p:nvSpPr>
          <p:cNvPr id="71" name="Section Title"/>
          <p:cNvSpPr txBox="1"/>
          <p:nvPr>
            <p:ph type="title" hasCustomPrompt="1"/>
          </p:nvPr>
        </p:nvSpPr>
        <p:spPr>
          <a:xfrm>
            <a:off x="1206496" y="4533900"/>
            <a:ext cx="21971004" cy="4648200"/>
          </a:xfrm>
          <a:prstGeom prst="rect">
            <a:avLst/>
          </a:prstGeom>
        </p:spPr>
        <p:txBody>
          <a:bodyPr anchor="ctr"/>
          <a:lstStyle>
            <a:lvl1pPr>
              <a:defRPr b="0" spc="-232" sz="11600">
                <a:latin typeface="Helvetica Neue Medium"/>
                <a:ea typeface="Helvetica Neue Medium"/>
                <a:cs typeface="Helvetica Neue Medium"/>
                <a:sym typeface="Helvetica Neue Medium"/>
              </a:defRPr>
            </a:lvl1pPr>
          </a:lstStyle>
          <a:p>
            <a:pPr/>
            <a:r>
              <a:t>Section Title</a:t>
            </a:r>
          </a:p>
        </p:txBody>
      </p:sp>
      <p:sp>
        <p:nvSpPr>
          <p:cNvPr id="72" name="Slide Number"/>
          <p:cNvSpPr txBox="1"/>
          <p:nvPr>
            <p:ph type="sldNum" sz="quarter" idx="2"/>
          </p:nvPr>
        </p:nvSpPr>
        <p:spPr>
          <a:xfrm>
            <a:off x="12001499" y="13085233"/>
            <a:ext cx="368505" cy="3746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spTree>
      <p:nvGrpSpPr>
        <p:cNvPr id="1" name=""/>
        <p:cNvGrpSpPr/>
        <p:nvPr/>
      </p:nvGrpSpPr>
      <p:grpSpPr>
        <a:xfrm>
          <a:off x="0" y="0"/>
          <a:ext cx="0" cy="0"/>
          <a:chOff x="0" y="0"/>
          <a:chExt cx="0" cy="0"/>
        </a:xfrm>
      </p:grpSpPr>
      <p:sp>
        <p:nvSpPr>
          <p:cNvPr id="79" name="Slide Title"/>
          <p:cNvSpPr txBox="1"/>
          <p:nvPr>
            <p:ph type="title" hasCustomPrompt="1"/>
          </p:nvPr>
        </p:nvSpPr>
        <p:spPr>
          <a:xfrm>
            <a:off x="1206500" y="1079500"/>
            <a:ext cx="21971000" cy="1434949"/>
          </a:xfrm>
          <a:prstGeom prst="rect">
            <a:avLst/>
          </a:prstGeom>
        </p:spPr>
        <p:txBody>
          <a:bodyPr/>
          <a:lstStyle/>
          <a:p>
            <a:pPr/>
            <a:r>
              <a:t>Slide Title</a:t>
            </a:r>
          </a:p>
        </p:txBody>
      </p:sp>
      <p:sp>
        <p:nvSpPr>
          <p:cNvPr id="80" name="Slide Subtitle"/>
          <p:cNvSpPr txBox="1"/>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8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Agenda">
    <p:spTree>
      <p:nvGrpSpPr>
        <p:cNvPr id="1" name=""/>
        <p:cNvGrpSpPr/>
        <p:nvPr/>
      </p:nvGrpSpPr>
      <p:grpSpPr>
        <a:xfrm>
          <a:off x="0" y="0"/>
          <a:ext cx="0" cy="0"/>
          <a:chOff x="0" y="0"/>
          <a:chExt cx="0" cy="0"/>
        </a:xfrm>
      </p:grpSpPr>
      <p:sp>
        <p:nvSpPr>
          <p:cNvPr id="88" name="Agenda Title"/>
          <p:cNvSpPr txBox="1"/>
          <p:nvPr>
            <p:ph type="title" hasCustomPrompt="1"/>
          </p:nvPr>
        </p:nvSpPr>
        <p:spPr>
          <a:xfrm>
            <a:off x="1206500" y="1079500"/>
            <a:ext cx="21971000" cy="1435100"/>
          </a:xfrm>
          <a:prstGeom prst="rect">
            <a:avLst/>
          </a:prstGeom>
        </p:spPr>
        <p:txBody>
          <a:bodyPr/>
          <a:lstStyle/>
          <a:p>
            <a:pPr/>
            <a:r>
              <a:t>Agenda Title</a:t>
            </a:r>
          </a:p>
        </p:txBody>
      </p:sp>
      <p:sp>
        <p:nvSpPr>
          <p:cNvPr id="89" name="Agenda Subtitle"/>
          <p:cNvSpPr txBox="1"/>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Agenda Subtitle</a:t>
            </a:r>
          </a:p>
        </p:txBody>
      </p:sp>
      <p:sp>
        <p:nvSpPr>
          <p:cNvPr id="90" name="Body Level One…"/>
          <p:cNvSpPr txBox="1"/>
          <p:nvPr>
            <p:ph type="body" idx="1" hasCustomPrompt="1"/>
          </p:nvPr>
        </p:nvSpPr>
        <p:spPr>
          <a:prstGeom prst="rect">
            <a:avLst/>
          </a:prstGeom>
        </p:spPr>
        <p:txBody>
          <a:bodyPr/>
          <a:lstStyle>
            <a:lvl1pPr marL="0" indent="0" defTabSz="825500">
              <a:lnSpc>
                <a:spcPct val="100000"/>
              </a:lnSpc>
              <a:spcBef>
                <a:spcPts val="1800"/>
              </a:spcBef>
              <a:buSzTx/>
              <a:buNone/>
              <a:defRPr spc="-55" sz="5500"/>
            </a:lvl1pPr>
            <a:lvl2pPr marL="0" indent="457200" defTabSz="825500">
              <a:lnSpc>
                <a:spcPct val="100000"/>
              </a:lnSpc>
              <a:spcBef>
                <a:spcPts val="1800"/>
              </a:spcBef>
              <a:buSzTx/>
              <a:buNone/>
              <a:defRPr spc="-55" sz="5500"/>
            </a:lvl2pPr>
            <a:lvl3pPr marL="0" indent="914400" defTabSz="825500">
              <a:lnSpc>
                <a:spcPct val="100000"/>
              </a:lnSpc>
              <a:spcBef>
                <a:spcPts val="1800"/>
              </a:spcBef>
              <a:buSzTx/>
              <a:buNone/>
              <a:defRPr spc="-55" sz="5500"/>
            </a:lvl3pPr>
            <a:lvl4pPr marL="0" indent="1371600" defTabSz="825500">
              <a:lnSpc>
                <a:spcPct val="100000"/>
              </a:lnSpc>
              <a:spcBef>
                <a:spcPts val="1800"/>
              </a:spcBef>
              <a:buSzTx/>
              <a:buNone/>
              <a:defRPr spc="-55" sz="5500"/>
            </a:lvl4pPr>
            <a:lvl5pPr marL="0" indent="1828800" defTabSz="825500">
              <a:lnSpc>
                <a:spcPct val="100000"/>
              </a:lnSpc>
              <a:spcBef>
                <a:spcPts val="1800"/>
              </a:spcBef>
              <a:buSzTx/>
              <a:buNone/>
              <a:defRPr spc="-55" sz="5500"/>
            </a:lvl5pPr>
          </a:lstStyle>
          <a:p>
            <a:pPr/>
            <a:r>
              <a:t>Agenda Topics</a:t>
            </a:r>
          </a:p>
          <a:p>
            <a:pPr lvl="1"/>
            <a:r>
              <a:t/>
            </a:r>
          </a:p>
          <a:p>
            <a:pPr lvl="2"/>
            <a:r>
              <a:t/>
            </a:r>
          </a:p>
          <a:p>
            <a:pPr lvl="3"/>
            <a:r>
              <a:t/>
            </a:r>
          </a:p>
          <a:p>
            <a:pPr lvl="4"/>
            <a:r>
              <a:t/>
            </a:r>
          </a:p>
        </p:txBody>
      </p:sp>
      <p:sp>
        <p:nvSpPr>
          <p:cNvPr id="9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Relationship Id="rId15" Type="http://schemas.openxmlformats.org/officeDocument/2006/relationships/slideLayout" Target="../slideLayouts/slideLayout13.xml"/><Relationship Id="rId16" Type="http://schemas.openxmlformats.org/officeDocument/2006/relationships/slideLayout" Target="../slideLayouts/slideLayout14.xml"/><Relationship Id="rId17"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 name="Slide Title"/>
          <p:cNvSpPr txBox="1"/>
          <p:nvPr>
            <p:ph type="title" hasCustomPrompt="1"/>
          </p:nvPr>
        </p:nvSpPr>
        <p:spPr>
          <a:xfrm>
            <a:off x="1206500" y="1079500"/>
            <a:ext cx="21971000" cy="143316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Slide Title</a:t>
            </a:r>
          </a:p>
        </p:txBody>
      </p:sp>
      <p:sp>
        <p:nvSpPr>
          <p:cNvPr id="3" name="Body Level One…"/>
          <p:cNvSpPr txBox="1"/>
          <p:nvPr>
            <p:ph type="body" idx="1" hasCustomPrompt="1"/>
          </p:nvPr>
        </p:nvSpPr>
        <p:spPr>
          <a:xfrm>
            <a:off x="1206500" y="4248504"/>
            <a:ext cx="21971000" cy="825601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Slide bullet text</a:t>
            </a:r>
          </a:p>
          <a:p>
            <a:pPr lvl="1"/>
            <a:r>
              <a:t/>
            </a:r>
          </a:p>
          <a:p>
            <a:pPr lvl="2"/>
            <a:r>
              <a:t/>
            </a:r>
          </a:p>
          <a:p>
            <a:pPr lvl="3"/>
            <a:r>
              <a:t/>
            </a:r>
          </a:p>
          <a:p>
            <a:pPr lvl="4"/>
            <a:r>
              <a:t/>
            </a:r>
          </a:p>
        </p:txBody>
      </p:sp>
      <p:sp>
        <p:nvSpPr>
          <p:cNvPr id="4" name="Slide Number"/>
          <p:cNvSpPr txBox="1"/>
          <p:nvPr>
            <p:ph type="sldNum" sz="quarter" idx="2"/>
          </p:nvPr>
        </p:nvSpPr>
        <p:spPr>
          <a:xfrm>
            <a:off x="12001499" y="13080999"/>
            <a:ext cx="368505" cy="374600"/>
          </a:xfrm>
          <a:prstGeom prst="rect">
            <a:avLst/>
          </a:prstGeom>
          <a:ln w="12700">
            <a:miter lim="400000"/>
          </a:ln>
        </p:spPr>
        <p:txBody>
          <a:bodyPr wrap="none" lIns="50800" tIns="50800" rIns="50800" bIns="50800" anchor="b">
            <a:spAutoFit/>
          </a:bodyPr>
          <a:lstStyle>
            <a:lvl1pPr defTabSz="584200">
              <a:defRPr sz="1800">
                <a:solidFill>
                  <a:srgbClr val="000000"/>
                </a:solidFill>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Lst>
  <p:transition xmlns:p14="http://schemas.microsoft.com/office/powerpoint/2010/main" spd="med" advClick="1"/>
  <p:txStyles>
    <p:titleStyle>
      <a:lvl1pPr marL="0" marR="0" indent="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1pPr>
      <a:lvl2pPr marL="0" marR="0" indent="4572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2pPr>
      <a:lvl3pPr marL="0" marR="0" indent="9144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3pPr>
      <a:lvl4pPr marL="0" marR="0" indent="13716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4pPr>
      <a:lvl5pPr marL="0" marR="0" indent="18288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5pPr>
      <a:lvl6pPr marL="0" marR="0" indent="22860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6pPr>
      <a:lvl7pPr marL="0" marR="0" indent="27432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7pPr>
      <a:lvl8pPr marL="0" marR="0" indent="32004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8pPr>
      <a:lvl9pPr marL="0" marR="0" indent="36576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9pPr>
    </p:titleStyle>
    <p:bodyStyle>
      <a:lvl1pPr marL="6096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1pPr>
      <a:lvl2pPr marL="12192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2pPr>
      <a:lvl3pPr marL="18288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3pPr>
      <a:lvl4pPr marL="24384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4pPr>
      <a:lvl5pPr marL="30480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5pPr>
      <a:lvl6pPr marL="36576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6pPr>
      <a:lvl7pPr marL="42672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7pPr>
      <a:lvl8pPr marL="48768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8pPr>
      <a:lvl9pPr marL="54864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9pPr>
    </p:bodyStyle>
    <p:otherStyle>
      <a:lvl1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11.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2.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13.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14.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15.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4.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jpeg"/></Relationships>

</file>

<file path=ppt/slides/_rels/slide18.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19.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5.png"/><Relationship Id="rId3" Type="http://schemas.openxmlformats.org/officeDocument/2006/relationships/image" Target="../media/image6.png"/><Relationship Id="rId4" Type="http://schemas.openxmlformats.org/officeDocument/2006/relationships/image" Target="../media/image7.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20.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jpeg"/></Relationships>

</file>

<file path=ppt/slides/_rels/slide21.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jpeg"/></Relationships>

</file>

<file path=ppt/slides/_rels/slide22.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8.png"/></Relationships>

</file>

<file path=ppt/slides/_rels/slide23.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jpeg"/></Relationships>

</file>

<file path=ppt/slides/_rels/slide24.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25.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26.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27.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28.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jpeg"/></Relationships>

</file>

<file path=ppt/slides/_rels/slide3.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5.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6.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8.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9.xml.rels><?xml version="1.0" encoding="UTF-8"?>
<Relationships xmlns="http://schemas.openxmlformats.org/package/2006/relationships"><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1" name="Aaron Franklin, Dieonna George and Chris Henson"/>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Aaron Franklin, Dieonna George and Chris Henson</a:t>
            </a:r>
          </a:p>
        </p:txBody>
      </p:sp>
      <p:sp>
        <p:nvSpPr>
          <p:cNvPr id="152" name="Game Theory"/>
          <p:cNvSpPr txBox="1"/>
          <p:nvPr>
            <p:ph type="ctrTitle"/>
          </p:nvPr>
        </p:nvSpPr>
        <p:spPr>
          <a:prstGeom prst="rect">
            <a:avLst/>
          </a:prstGeom>
        </p:spPr>
        <p:txBody>
          <a:bodyPr/>
          <a:lstStyle/>
          <a:p>
            <a:pPr/>
            <a:r>
              <a:t>Game Theory</a:t>
            </a:r>
          </a:p>
        </p:txBody>
      </p:sp>
      <p:sp>
        <p:nvSpPr>
          <p:cNvPr id="153" name="Linear Algebra Applications"/>
          <p:cNvSpPr txBox="1"/>
          <p:nvPr>
            <p:ph type="subTitle" sz="quarter" idx="1"/>
          </p:nvPr>
        </p:nvSpPr>
        <p:spPr>
          <a:prstGeom prst="rect">
            <a:avLst/>
          </a:prstGeom>
        </p:spPr>
        <p:txBody>
          <a:bodyPr/>
          <a:lstStyle/>
          <a:p>
            <a:pPr/>
            <a:r>
              <a:t>Linear Algebra Applications</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5" name="Confess or Deny"/>
          <p:cNvSpPr txBox="1"/>
          <p:nvPr>
            <p:ph type="title"/>
          </p:nvPr>
        </p:nvSpPr>
        <p:spPr>
          <a:prstGeom prst="rect">
            <a:avLst/>
          </a:prstGeom>
        </p:spPr>
        <p:txBody>
          <a:bodyPr/>
          <a:lstStyle/>
          <a:p>
            <a:pPr/>
            <a:r>
              <a:t>Confess or Deny</a:t>
            </a:r>
          </a:p>
        </p:txBody>
      </p:sp>
      <p:sp>
        <p:nvSpPr>
          <p:cNvPr id="186" name="Calculate the Payoff via Nash Equilibrium"/>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Calculate the Payoff via Nash Equilibrium</a:t>
            </a:r>
          </a:p>
        </p:txBody>
      </p:sp>
      <p:sp>
        <p:nvSpPr>
          <p:cNvPr id="187" name="n=m=2…"/>
          <p:cNvSpPr txBox="1"/>
          <p:nvPr>
            <p:ph type="body" idx="1"/>
          </p:nvPr>
        </p:nvSpPr>
        <p:spPr>
          <a:prstGeom prst="rect">
            <a:avLst/>
          </a:prstGeom>
        </p:spPr>
        <p:txBody>
          <a:bodyPr/>
          <a:lstStyle/>
          <a:p>
            <a:pPr defTabSz="668655">
              <a:spcBef>
                <a:spcPts val="1400"/>
              </a:spcBef>
              <a:defRPr spc="-44" sz="4455"/>
            </a:pPr>
            <a:r>
              <a:t>n=m=2</a:t>
            </a:r>
          </a:p>
          <a:p>
            <a:pPr defTabSz="668655">
              <a:spcBef>
                <a:spcPts val="1400"/>
              </a:spcBef>
              <a:defRPr spc="-44" sz="4455"/>
            </a:pPr>
          </a:p>
          <a:p>
            <a:pPr defTabSz="668655">
              <a:spcBef>
                <a:spcPts val="1400"/>
              </a:spcBef>
              <a:defRPr spc="-44" sz="4455"/>
            </a:pPr>
            <a:r>
              <a:t>Rob=Bill={Confess, Deny}</a:t>
            </a:r>
          </a:p>
          <a:p>
            <a:pPr defTabSz="668655">
              <a:spcBef>
                <a:spcPts val="1400"/>
              </a:spcBef>
              <a:defRPr spc="-44" sz="4455"/>
            </a:pPr>
          </a:p>
          <a:p>
            <a:pPr defTabSz="668655">
              <a:spcBef>
                <a:spcPts val="1400"/>
              </a:spcBef>
              <a:defRPr spc="-44" sz="4455"/>
            </a:pPr>
            <a:r>
              <a:t>Representation: Confess=“0”; Deny=“1”</a:t>
            </a:r>
          </a:p>
          <a:p>
            <a:pPr defTabSz="668655">
              <a:spcBef>
                <a:spcPts val="1400"/>
              </a:spcBef>
              <a:defRPr spc="-44" sz="4455"/>
            </a:pPr>
          </a:p>
          <a:p>
            <a:pPr defTabSz="668655">
              <a:spcBef>
                <a:spcPts val="1400"/>
              </a:spcBef>
              <a:defRPr spc="-44" sz="4455"/>
            </a:pPr>
            <a:r>
              <a:t>This produces two dimensional vectors for each of the possible choices. </a:t>
            </a:r>
          </a:p>
          <a:p>
            <a:pPr defTabSz="668655">
              <a:spcBef>
                <a:spcPts val="1400"/>
              </a:spcBef>
              <a:defRPr spc="-44" sz="4455"/>
            </a:pPr>
          </a:p>
          <a:p>
            <a:pPr defTabSz="668655">
              <a:spcBef>
                <a:spcPts val="1400"/>
              </a:spcBef>
              <a:defRPr spc="-44" sz="4455"/>
            </a:pPr>
            <a:r>
              <a:t>Now we calculate the cross product of each of the choices, or simply find the determinant of the matrix created since the matrix is two dimensional. </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89" name="Low angle view of the Azadi Tower in Tehran, Iran against a clear, bright sky" descr="Low angle view of the Azadi Tower in Tehran, Iran against a clear, bright sky"/>
          <p:cNvPicPr>
            <a:picLocks noChangeAspect="1"/>
          </p:cNvPicPr>
          <p:nvPr>
            <p:ph type="pic" idx="21"/>
          </p:nvPr>
        </p:nvPicPr>
        <p:blipFill>
          <a:blip r:embed="rId2">
            <a:extLst/>
          </a:blip>
          <a:srcRect l="337" t="0" r="337" b="0"/>
          <a:stretch>
            <a:fillRect/>
          </a:stretch>
        </p:blipFill>
        <p:spPr>
          <a:xfrm>
            <a:off x="0" y="0"/>
            <a:ext cx="24384000" cy="13716000"/>
          </a:xfrm>
          <a:prstGeom prst="rect">
            <a:avLst/>
          </a:prstGeom>
        </p:spPr>
      </p:pic>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1" name="Application #2"/>
          <p:cNvSpPr txBox="1"/>
          <p:nvPr>
            <p:ph type="title"/>
          </p:nvPr>
        </p:nvSpPr>
        <p:spPr>
          <a:prstGeom prst="rect">
            <a:avLst/>
          </a:prstGeom>
        </p:spPr>
        <p:txBody>
          <a:bodyPr/>
          <a:lstStyle/>
          <a:p>
            <a:pPr/>
            <a:r>
              <a:t>Application #2</a:t>
            </a:r>
          </a:p>
        </p:txBody>
      </p:sp>
      <p:sp>
        <p:nvSpPr>
          <p:cNvPr id="192" name="Football Strategy"/>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Football Strategy</a:t>
            </a:r>
          </a:p>
        </p:txBody>
      </p:sp>
      <p:sp>
        <p:nvSpPr>
          <p:cNvPr id="193" name="Different from the Nash Equilibrium and Zero Sum Games is the theory of Dominance, or more specifically Reduction by Dominance.…"/>
          <p:cNvSpPr txBox="1"/>
          <p:nvPr>
            <p:ph type="body" idx="1"/>
          </p:nvPr>
        </p:nvSpPr>
        <p:spPr>
          <a:prstGeom prst="rect">
            <a:avLst/>
          </a:prstGeom>
        </p:spPr>
        <p:txBody>
          <a:bodyPr/>
          <a:lstStyle/>
          <a:p>
            <a:pPr defTabSz="808990">
              <a:spcBef>
                <a:spcPts val="1700"/>
              </a:spcBef>
              <a:defRPr spc="-53" sz="5390"/>
            </a:pPr>
            <a:r>
              <a:t>Different from the Nash Equilibrium and Zero Sum Games is the theory of Dominance, or more specifically Reduction by Dominance. </a:t>
            </a:r>
          </a:p>
          <a:p>
            <a:pPr defTabSz="808990">
              <a:spcBef>
                <a:spcPts val="1700"/>
              </a:spcBef>
              <a:defRPr spc="-53" sz="5390"/>
            </a:pPr>
            <a:r>
              <a:t>This method uses dominant rows or columns in a Payoff Matrix to determine the highest reward out of different choices a player can make. </a:t>
            </a:r>
          </a:p>
          <a:p>
            <a:pPr defTabSz="808990">
              <a:spcBef>
                <a:spcPts val="1700"/>
              </a:spcBef>
              <a:defRPr spc="-53" sz="5390"/>
            </a:pPr>
            <a:r>
              <a:t>This gets straight to the point, and most of the time is used to find absolute rewards in certain situations. </a:t>
            </a:r>
          </a:p>
          <a:p>
            <a:pPr defTabSz="808990">
              <a:spcBef>
                <a:spcPts val="1700"/>
              </a:spcBef>
              <a:defRPr spc="-53" sz="5390"/>
            </a:pPr>
            <a:r>
              <a:t>For example, football teams use this method to decide which play to use against another team during a game to improve their chances of winning. </a:t>
            </a: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5" name="Football Strategies"/>
          <p:cNvSpPr txBox="1"/>
          <p:nvPr>
            <p:ph type="title"/>
          </p:nvPr>
        </p:nvSpPr>
        <p:spPr>
          <a:prstGeom prst="rect">
            <a:avLst/>
          </a:prstGeom>
        </p:spPr>
        <p:txBody>
          <a:bodyPr/>
          <a:lstStyle/>
          <a:p>
            <a:pPr/>
            <a:r>
              <a:t>Football Strategies</a:t>
            </a:r>
          </a:p>
        </p:txBody>
      </p:sp>
      <p:sp>
        <p:nvSpPr>
          <p:cNvPr id="196" name="Theory of Dominance aka Reduction by Dominance"/>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Theory of Dominance aka Reduction by Dominance</a:t>
            </a:r>
          </a:p>
        </p:txBody>
      </p:sp>
      <p:sp>
        <p:nvSpPr>
          <p:cNvPr id="197" name="This method uses dominant rows or columns in a payoff matrix to determine the highest reward out of different choices a player can make.…"/>
          <p:cNvSpPr txBox="1"/>
          <p:nvPr>
            <p:ph type="body" idx="1"/>
          </p:nvPr>
        </p:nvSpPr>
        <p:spPr>
          <a:prstGeom prst="rect">
            <a:avLst/>
          </a:prstGeom>
        </p:spPr>
        <p:txBody>
          <a:bodyPr/>
          <a:lstStyle/>
          <a:p>
            <a:pPr defTabSz="817244">
              <a:spcBef>
                <a:spcPts val="1700"/>
              </a:spcBef>
              <a:defRPr spc="-54" sz="5445"/>
            </a:pPr>
            <a:r>
              <a:t>This method uses dominant rows or columns in a payoff matrix to determine the highest reward out of different choices a player can make.</a:t>
            </a:r>
          </a:p>
          <a:p>
            <a:pPr defTabSz="817244">
              <a:spcBef>
                <a:spcPts val="1700"/>
              </a:spcBef>
              <a:defRPr spc="-54" sz="5445"/>
            </a:pPr>
          </a:p>
          <a:p>
            <a:pPr defTabSz="817244">
              <a:spcBef>
                <a:spcPts val="1700"/>
              </a:spcBef>
              <a:defRPr spc="-54" sz="5445"/>
            </a:pPr>
            <a:r>
              <a:t>Expedites the process of determining the optimal reward in each specific situation. </a:t>
            </a:r>
          </a:p>
          <a:p>
            <a:pPr defTabSz="817244">
              <a:spcBef>
                <a:spcPts val="1700"/>
              </a:spcBef>
              <a:defRPr spc="-54" sz="5445"/>
            </a:pPr>
          </a:p>
          <a:p>
            <a:pPr defTabSz="817244">
              <a:spcBef>
                <a:spcPts val="1700"/>
              </a:spcBef>
              <a:defRPr spc="-54" sz="5445"/>
            </a:pPr>
            <a:r>
              <a:t>Football teams use this method to decide which play to use against another team during a game to improve their chances of winning. </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9" name="The Math"/>
          <p:cNvSpPr txBox="1"/>
          <p:nvPr>
            <p:ph type="title"/>
          </p:nvPr>
        </p:nvSpPr>
        <p:spPr>
          <a:prstGeom prst="rect">
            <a:avLst/>
          </a:prstGeom>
        </p:spPr>
        <p:txBody>
          <a:bodyPr/>
          <a:lstStyle/>
          <a:p>
            <a:pPr/>
            <a:r>
              <a:t>The Math</a:t>
            </a:r>
          </a:p>
        </p:txBody>
      </p:sp>
      <p:sp>
        <p:nvSpPr>
          <p:cNvPr id="200" name="Information gathered is arranged in five by three matrix"/>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Information gathered is arranged in five by three matrix</a:t>
            </a:r>
          </a:p>
        </p:txBody>
      </p:sp>
      <p:sp>
        <p:nvSpPr>
          <p:cNvPr id="201" name="Matrix that will utilize row reduction in order to determine the optimal play."/>
          <p:cNvSpPr txBox="1"/>
          <p:nvPr>
            <p:ph type="body" idx="1"/>
          </p:nvPr>
        </p:nvSpPr>
        <p:spPr>
          <a:xfrm>
            <a:off x="1206500" y="4675046"/>
            <a:ext cx="21971000" cy="8256012"/>
          </a:xfrm>
          <a:prstGeom prst="rect">
            <a:avLst/>
          </a:prstGeom>
        </p:spPr>
        <p:txBody>
          <a:bodyPr/>
          <a:lstStyle/>
          <a:p>
            <a:pPr/>
            <a:r>
              <a:t>Matrix that will utilize row reduction in order to determine the optimal play. </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03" name="A modern white building with glass panels against a clear, blue sky" descr="A modern white building with glass panels against a clear, blue sky"/>
          <p:cNvPicPr>
            <a:picLocks noChangeAspect="1"/>
          </p:cNvPicPr>
          <p:nvPr>
            <p:ph type="pic" idx="21"/>
          </p:nvPr>
        </p:nvPicPr>
        <p:blipFill>
          <a:blip r:embed="rId2">
            <a:extLst/>
          </a:blip>
          <a:srcRect l="5226" t="0" r="5226" b="0"/>
          <a:stretch>
            <a:fillRect/>
          </a:stretch>
        </p:blipFill>
        <p:spPr>
          <a:xfrm>
            <a:off x="12192000" y="1270000"/>
            <a:ext cx="10922000" cy="11176000"/>
          </a:xfrm>
          <a:prstGeom prst="rect">
            <a:avLst/>
          </a:prstGeom>
        </p:spPr>
      </p:pic>
      <p:sp>
        <p:nvSpPr>
          <p:cNvPr id="204" name="The Math"/>
          <p:cNvSpPr txBox="1"/>
          <p:nvPr>
            <p:ph type="title"/>
          </p:nvPr>
        </p:nvSpPr>
        <p:spPr>
          <a:prstGeom prst="rect">
            <a:avLst/>
          </a:prstGeom>
        </p:spPr>
        <p:txBody>
          <a:bodyPr/>
          <a:lstStyle/>
          <a:p>
            <a:pPr/>
            <a:r>
              <a:t>The Math</a:t>
            </a:r>
          </a:p>
        </p:txBody>
      </p:sp>
      <p:sp>
        <p:nvSpPr>
          <p:cNvPr id="205" name="Matrix that will utilize row reduction in order to determine the optimal play."/>
          <p:cNvSpPr txBox="1"/>
          <p:nvPr>
            <p:ph type="body" sz="quarter" idx="1"/>
          </p:nvPr>
        </p:nvSpPr>
        <p:spPr>
          <a:prstGeom prst="rect">
            <a:avLst/>
          </a:prstGeom>
        </p:spPr>
        <p:txBody>
          <a:bodyPr/>
          <a:lstStyle/>
          <a:p>
            <a:pPr/>
            <a:r>
              <a:t>Matrix that will utilize row reduction in order to determine the optimal play. </a:t>
            </a:r>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07" name="SB49.png" descr="SB49.png"/>
          <p:cNvPicPr>
            <a:picLocks noChangeAspect="1"/>
          </p:cNvPicPr>
          <p:nvPr>
            <p:ph type="pic" idx="21"/>
          </p:nvPr>
        </p:nvPicPr>
        <p:blipFill>
          <a:blip r:embed="rId2">
            <a:extLst/>
          </a:blip>
          <a:srcRect l="617" t="0" r="617" b="0"/>
          <a:stretch>
            <a:fillRect/>
          </a:stretch>
        </p:blipFill>
        <p:spPr>
          <a:xfrm>
            <a:off x="0" y="0"/>
            <a:ext cx="24384000" cy="13716000"/>
          </a:xfrm>
          <a:prstGeom prst="rect">
            <a:avLst/>
          </a:prstGeom>
        </p:spPr>
      </p:pic>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9" name="Texas Hold’em Poker"/>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Texas Hold’em Poker</a:t>
            </a:r>
          </a:p>
        </p:txBody>
      </p:sp>
      <p:sp>
        <p:nvSpPr>
          <p:cNvPr id="210" name="Visualization of Hold’em Hands…"/>
          <p:cNvSpPr txBox="1"/>
          <p:nvPr>
            <p:ph type="body" sz="half" idx="1"/>
          </p:nvPr>
        </p:nvSpPr>
        <p:spPr>
          <a:prstGeom prst="rect">
            <a:avLst/>
          </a:prstGeom>
        </p:spPr>
        <p:txBody>
          <a:bodyPr/>
          <a:lstStyle/>
          <a:p>
            <a:pPr/>
            <a:r>
              <a:t>Visualization of Hold’em Hands</a:t>
            </a:r>
          </a:p>
          <a:p>
            <a:pPr/>
            <a:r>
              <a:t>Creating a matrix of Probabilities</a:t>
            </a:r>
          </a:p>
          <a:p>
            <a:pPr/>
            <a:r>
              <a:t>Big Stacks</a:t>
            </a:r>
          </a:p>
        </p:txBody>
      </p:sp>
      <p:pic>
        <p:nvPicPr>
          <p:cNvPr id="211" name="Small section of a modern shell bridge in Qingdao, Shandong, China with a partly cloudy sky above" descr="Small section of a modern shell bridge in Qingdao, Shandong, China with a partly cloudy sky above"/>
          <p:cNvPicPr>
            <a:picLocks noChangeAspect="1"/>
          </p:cNvPicPr>
          <p:nvPr>
            <p:ph type="pic" idx="22"/>
          </p:nvPr>
        </p:nvPicPr>
        <p:blipFill>
          <a:blip r:embed="rId2">
            <a:extLst/>
          </a:blip>
          <a:srcRect l="16438" t="0" r="16438" b="0"/>
          <a:stretch>
            <a:fillRect/>
          </a:stretch>
        </p:blipFill>
        <p:spPr>
          <a:xfrm>
            <a:off x="12192000" y="1263848"/>
            <a:ext cx="10916874" cy="11188205"/>
          </a:xfrm>
          <a:prstGeom prst="rect">
            <a:avLst/>
          </a:prstGeom>
        </p:spPr>
      </p:pic>
      <p:sp>
        <p:nvSpPr>
          <p:cNvPr id="212" name="Application #3"/>
          <p:cNvSpPr txBox="1"/>
          <p:nvPr>
            <p:ph type="title"/>
          </p:nvPr>
        </p:nvSpPr>
        <p:spPr>
          <a:prstGeom prst="rect">
            <a:avLst/>
          </a:prstGeom>
        </p:spPr>
        <p:txBody>
          <a:bodyPr/>
          <a:lstStyle/>
          <a:p>
            <a:pPr/>
            <a:r>
              <a:t>Application #3</a:t>
            </a:r>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4" name="Before the Flop"/>
          <p:cNvSpPr txBox="1"/>
          <p:nvPr>
            <p:ph type="title"/>
          </p:nvPr>
        </p:nvSpPr>
        <p:spPr>
          <a:prstGeom prst="rect">
            <a:avLst/>
          </a:prstGeom>
        </p:spPr>
        <p:txBody>
          <a:bodyPr/>
          <a:lstStyle/>
          <a:p>
            <a:pPr/>
            <a:r>
              <a:t>Before the Flop</a:t>
            </a:r>
          </a:p>
        </p:txBody>
      </p:sp>
      <p:sp>
        <p:nvSpPr>
          <p:cNvPr id="215" name="Matrice Application to the Pre-Flop Hand in Texas’ Hold ‘em"/>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Matrice Application to the Pre-Flop Hand in Texas’ Hold ‘em</a:t>
            </a:r>
          </a:p>
        </p:txBody>
      </p:sp>
      <p:sp>
        <p:nvSpPr>
          <p:cNvPr id="216" name="Harvard’s Center for Astrophysics, has put together a series of matrices, allowing you to better figure out when you should hold ’em and when you should fold ’em, even before the first flop.…"/>
          <p:cNvSpPr txBox="1"/>
          <p:nvPr>
            <p:ph type="body" idx="1"/>
          </p:nvPr>
        </p:nvSpPr>
        <p:spPr>
          <a:prstGeom prst="rect">
            <a:avLst/>
          </a:prstGeom>
        </p:spPr>
        <p:txBody>
          <a:bodyPr/>
          <a:lstStyle/>
          <a:p>
            <a:pPr defTabSz="726440">
              <a:spcBef>
                <a:spcPts val="1500"/>
              </a:spcBef>
              <a:defRPr spc="-48" sz="4840"/>
            </a:pPr>
            <a:r>
              <a:t>Harvard’s Center for Astrophysics, has put together a series of matrices, allowing you to better figure out when you should hold ’em and when you should fold ’em, even before the first flop.</a:t>
            </a:r>
          </a:p>
          <a:p>
            <a:pPr defTabSz="726440">
              <a:spcBef>
                <a:spcPts val="1500"/>
              </a:spcBef>
              <a:defRPr spc="-48" sz="4840"/>
            </a:pPr>
          </a:p>
          <a:p>
            <a:pPr defTabSz="726440">
              <a:spcBef>
                <a:spcPts val="1500"/>
              </a:spcBef>
              <a:defRPr spc="-48" sz="4840"/>
            </a:pPr>
            <a:r>
              <a:t>What makes Texas Hold ‘Em such a fascinating game from a probability perspective is that, with over 1.3 trillion possible hands between just two players, the only way to visualize the odds of any given hand winning is as a 4-D hypercube.</a:t>
            </a:r>
          </a:p>
          <a:p>
            <a:pPr defTabSz="726440">
              <a:spcBef>
                <a:spcPts val="1500"/>
              </a:spcBef>
              <a:defRPr spc="-48" sz="4840"/>
            </a:pPr>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18" name="Low angle exterior view of a modern building facade covered with aluminum discs under a clear, blue sky" descr="Low angle exterior view of a modern building facade covered with aluminum discs under a clear, blue sky"/>
          <p:cNvPicPr>
            <a:picLocks noChangeAspect="1"/>
          </p:cNvPicPr>
          <p:nvPr>
            <p:ph type="pic" idx="21"/>
          </p:nvPr>
        </p:nvPicPr>
        <p:blipFill>
          <a:blip r:embed="rId2">
            <a:extLst/>
          </a:blip>
          <a:srcRect l="286" t="0" r="286" b="0"/>
          <a:stretch>
            <a:fillRect/>
          </a:stretch>
        </p:blipFill>
        <p:spPr>
          <a:xfrm>
            <a:off x="15760700" y="2643053"/>
            <a:ext cx="7423448" cy="2648913"/>
          </a:xfrm>
          <a:prstGeom prst="rect">
            <a:avLst/>
          </a:prstGeom>
        </p:spPr>
      </p:pic>
      <p:pic>
        <p:nvPicPr>
          <p:cNvPr id="219" name="Low angle view of a modern, curved building under a cloudy sky" descr="Low angle view of a modern, curved building under a cloudy sky"/>
          <p:cNvPicPr>
            <a:picLocks noChangeAspect="1"/>
          </p:cNvPicPr>
          <p:nvPr>
            <p:ph type="pic" idx="22"/>
          </p:nvPr>
        </p:nvPicPr>
        <p:blipFill>
          <a:blip r:embed="rId3">
            <a:extLst/>
          </a:blip>
          <a:srcRect l="0" t="0" r="0" b="0"/>
          <a:stretch>
            <a:fillRect/>
          </a:stretch>
        </p:blipFill>
        <p:spPr>
          <a:xfrm>
            <a:off x="15854193" y="7637490"/>
            <a:ext cx="7119990" cy="3710745"/>
          </a:xfrm>
          <a:prstGeom prst="rect">
            <a:avLst/>
          </a:prstGeom>
        </p:spPr>
      </p:pic>
      <p:pic>
        <p:nvPicPr>
          <p:cNvPr id="220" name="View from inside a modern white building with glass panels, looking up to a bright, partly cloudy sky" descr="View from inside a modern white building with glass panels, looking up to a bright, partly cloudy sky"/>
          <p:cNvPicPr>
            <a:picLocks noChangeAspect="1"/>
          </p:cNvPicPr>
          <p:nvPr>
            <p:ph type="pic" idx="23"/>
          </p:nvPr>
        </p:nvPicPr>
        <p:blipFill>
          <a:blip r:embed="rId4">
            <a:extLst/>
          </a:blip>
          <a:srcRect l="0" t="0" r="0" b="0"/>
          <a:stretch>
            <a:fillRect/>
          </a:stretch>
        </p:blipFill>
        <p:spPr>
          <a:xfrm>
            <a:off x="49992" y="3174007"/>
            <a:ext cx="14772743" cy="7435697"/>
          </a:xfrm>
          <a:prstGeom prst="rect">
            <a:avLst/>
          </a:prstGeom>
        </p:spPr>
      </p:pic>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5" name="Linear Algebra matrix computations can be used as a powerful tool to solve Game Theory problems"/>
          <p:cNvSpPr txBox="1"/>
          <p:nvPr>
            <p:ph type="body" sz="half" idx="1"/>
          </p:nvPr>
        </p:nvSpPr>
        <p:spPr>
          <a:prstGeom prst="rect">
            <a:avLst/>
          </a:prstGeom>
        </p:spPr>
        <p:txBody>
          <a:bodyPr/>
          <a:lstStyle>
            <a:lvl1pPr defTabSz="1950671">
              <a:defRPr spc="-185" sz="9280"/>
            </a:lvl1pPr>
          </a:lstStyle>
          <a:p>
            <a:pPr/>
            <a:r>
              <a:t>Linear Algebra matrix computations can be used as a powerful tool to solve Game Theory problems </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22" name="A modern white building with glass panels against a clear, blue sky" descr="A modern white building with glass panels against a clear, blue sky"/>
          <p:cNvPicPr>
            <a:picLocks noChangeAspect="1"/>
          </p:cNvPicPr>
          <p:nvPr>
            <p:ph type="pic" idx="21"/>
          </p:nvPr>
        </p:nvPicPr>
        <p:blipFill>
          <a:blip r:embed="rId2">
            <a:extLst/>
          </a:blip>
          <a:srcRect l="1546" t="0" r="1546" b="0"/>
          <a:stretch>
            <a:fillRect/>
          </a:stretch>
        </p:blipFill>
        <p:spPr>
          <a:xfrm>
            <a:off x="12191999" y="1270000"/>
            <a:ext cx="10922001" cy="11176000"/>
          </a:xfrm>
          <a:prstGeom prst="rect">
            <a:avLst/>
          </a:prstGeom>
        </p:spPr>
      </p:pic>
      <p:sp>
        <p:nvSpPr>
          <p:cNvPr id="223" name="Hand Frequencies"/>
          <p:cNvSpPr txBox="1"/>
          <p:nvPr>
            <p:ph type="title"/>
          </p:nvPr>
        </p:nvSpPr>
        <p:spPr>
          <a:prstGeom prst="rect">
            <a:avLst/>
          </a:prstGeom>
        </p:spPr>
        <p:txBody>
          <a:bodyPr/>
          <a:lstStyle/>
          <a:p>
            <a:pPr/>
            <a:r>
              <a:t>Hand Frequencies</a:t>
            </a:r>
          </a:p>
        </p:txBody>
      </p:sp>
      <p:sp>
        <p:nvSpPr>
          <p:cNvPr id="224" name="cuts this hypercube into 2-D matrices that show hand frequencies, average hand strength, weighted strength, and more.…"/>
          <p:cNvSpPr txBox="1"/>
          <p:nvPr>
            <p:ph type="body" sz="quarter" idx="1"/>
          </p:nvPr>
        </p:nvSpPr>
        <p:spPr>
          <a:prstGeom prst="rect">
            <a:avLst/>
          </a:prstGeom>
        </p:spPr>
        <p:txBody>
          <a:bodyPr/>
          <a:lstStyle/>
          <a:p>
            <a:pPr defTabSz="404495">
              <a:defRPr sz="2695"/>
            </a:pPr>
            <a:r>
              <a:t>cuts this hypercube into 2-D matrices that show hand frequencies, average hand strength, weighted strength, and more.</a:t>
            </a:r>
          </a:p>
          <a:p>
            <a:pPr defTabSz="404495">
              <a:defRPr sz="2695"/>
            </a:pPr>
          </a:p>
          <a:p>
            <a:pPr defTabSz="404495">
              <a:defRPr sz="2695"/>
            </a:pPr>
            <a:r>
              <a:t>We can compute a more accurate summary of hand strength if we know how often real opponents tend to play every hand. Luckily, such databases exist. </a:t>
            </a:r>
          </a:p>
          <a:p>
            <a:pPr defTabSz="404495">
              <a:defRPr sz="2695"/>
            </a:pPr>
          </a:p>
          <a:p>
            <a:pPr defTabSz="404495">
              <a:defRPr sz="2695"/>
            </a:pPr>
            <a:r>
              <a:t>This third panel shows the actual frequency with which each hand is played, based on mining several million online poker hands. The brightest squares are played most often.</a:t>
            </a:r>
          </a:p>
        </p:txBody>
      </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26" name="A modern white building with glass panels against a clear, blue sky" descr="A modern white building with glass panels against a clear, blue sky"/>
          <p:cNvPicPr>
            <a:picLocks noChangeAspect="1"/>
          </p:cNvPicPr>
          <p:nvPr>
            <p:ph type="pic" idx="21"/>
          </p:nvPr>
        </p:nvPicPr>
        <p:blipFill>
          <a:blip r:embed="rId2">
            <a:extLst/>
          </a:blip>
          <a:srcRect l="3104" t="0" r="3104" b="0"/>
          <a:stretch>
            <a:fillRect/>
          </a:stretch>
        </p:blipFill>
        <p:spPr>
          <a:xfrm>
            <a:off x="12192000" y="1270000"/>
            <a:ext cx="10922000" cy="11176000"/>
          </a:xfrm>
          <a:prstGeom prst="rect">
            <a:avLst/>
          </a:prstGeom>
        </p:spPr>
      </p:pic>
      <p:sp>
        <p:nvSpPr>
          <p:cNvPr id="227" name="Weighted Hand Strength"/>
          <p:cNvSpPr txBox="1"/>
          <p:nvPr>
            <p:ph type="title"/>
          </p:nvPr>
        </p:nvSpPr>
        <p:spPr>
          <a:prstGeom prst="rect">
            <a:avLst/>
          </a:prstGeom>
        </p:spPr>
        <p:txBody>
          <a:bodyPr/>
          <a:lstStyle/>
          <a:p>
            <a:pPr/>
            <a:r>
              <a:t>Weighted Hand Strength</a:t>
            </a:r>
          </a:p>
        </p:txBody>
      </p:sp>
      <p:sp>
        <p:nvSpPr>
          <p:cNvPr id="228" name="With the hand frequency data above, we can compute a more accurate average hand strength. We repeat the same process for averaging each hand over all opponent hands, but we weight the average by the frequency of each opponent hand. The colors in this pan"/>
          <p:cNvSpPr txBox="1"/>
          <p:nvPr>
            <p:ph type="body" sz="quarter" idx="1"/>
          </p:nvPr>
        </p:nvSpPr>
        <p:spPr>
          <a:prstGeom prst="rect">
            <a:avLst/>
          </a:prstGeom>
        </p:spPr>
        <p:txBody>
          <a:bodyPr/>
          <a:lstStyle>
            <a:lvl1pPr defTabSz="528319">
              <a:defRPr sz="3520"/>
            </a:lvl1pPr>
          </a:lstStyle>
          <a:p>
            <a:pPr/>
            <a:r>
              <a:t>With the hand frequency data above, we can compute a more accurate average hand strength. We repeat the same process for averaging each hand over all opponent hands, but we weight the average by the frequency of each opponent hand. The colors in this panel correspond to the profitiability of each hand, when playing against a "typical" opponent who folds weak hands.</a:t>
            </a:r>
          </a:p>
        </p:txBody>
      </p:sp>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30" name="A modern white building with glass panels against a clear, blue sky" descr="A modern white building with glass panels against a clear, blue sky"/>
          <p:cNvPicPr>
            <a:picLocks noChangeAspect="1"/>
          </p:cNvPicPr>
          <p:nvPr>
            <p:ph type="pic" idx="21"/>
          </p:nvPr>
        </p:nvPicPr>
        <p:blipFill>
          <a:blip r:embed="rId2">
            <a:extLst/>
          </a:blip>
          <a:srcRect l="1524" t="0" r="1524" b="0"/>
          <a:stretch>
            <a:fillRect/>
          </a:stretch>
        </p:blipFill>
        <p:spPr>
          <a:xfrm>
            <a:off x="12191999" y="1270000"/>
            <a:ext cx="10922001" cy="11176000"/>
          </a:xfrm>
          <a:prstGeom prst="rect">
            <a:avLst/>
          </a:prstGeom>
        </p:spPr>
      </p:pic>
      <p:sp>
        <p:nvSpPr>
          <p:cNvPr id="231" name="Navigating the Grid…"/>
          <p:cNvSpPr txBox="1"/>
          <p:nvPr>
            <p:ph type="title"/>
          </p:nvPr>
        </p:nvSpPr>
        <p:spPr>
          <a:prstGeom prst="rect">
            <a:avLst/>
          </a:prstGeom>
        </p:spPr>
        <p:txBody>
          <a:bodyPr/>
          <a:lstStyle/>
          <a:p>
            <a:pPr defTabSz="1292319">
              <a:defRPr spc="-90" sz="4505"/>
            </a:pPr>
            <a:r>
              <a:t>Navigating the Grid</a:t>
            </a:r>
          </a:p>
          <a:p>
            <a:pPr defTabSz="1292319">
              <a:defRPr spc="-90" sz="4505"/>
            </a:pPr>
          </a:p>
          <a:p>
            <a:pPr defTabSz="1292319">
              <a:defRPr spc="-90" sz="4505"/>
            </a:pPr>
            <a:r>
              <a:t>Opponent pair cards are organized along the main diagonal, in a band of 4x4 boxes. Opponent suited cards lie along other diagonals. The dark squares correspond to impossible hands, where a card is duplicated.</a:t>
            </a:r>
          </a:p>
        </p:txBody>
      </p:sp>
      <p:sp>
        <p:nvSpPr>
          <p:cNvPr id="232" name="If you are holding a pair, an opponent holding any higher pair has essentially the same advantage over you, regardless of the rank of the pair.…"/>
          <p:cNvSpPr txBox="1"/>
          <p:nvPr>
            <p:ph type="body" sz="quarter" idx="1"/>
          </p:nvPr>
        </p:nvSpPr>
        <p:spPr>
          <a:prstGeom prst="rect">
            <a:avLst/>
          </a:prstGeom>
        </p:spPr>
        <p:txBody>
          <a:bodyPr/>
          <a:lstStyle/>
          <a:p>
            <a:pPr defTabSz="454025">
              <a:defRPr sz="3025"/>
            </a:pPr>
            <a:r>
              <a:t>If you are holding a pair, an opponent holding any higher pair has essentially the same advantage over you, regardless of the rank of the pair. </a:t>
            </a:r>
          </a:p>
          <a:p>
            <a:pPr defTabSz="454025">
              <a:defRPr sz="3025"/>
            </a:pPr>
          </a:p>
          <a:p>
            <a:pPr defTabSz="454025">
              <a:defRPr sz="3025"/>
            </a:pPr>
            <a:r>
              <a:t>In fact, compared to (say) a pair of 6s, a pair of 7s is slightly better than a pair of Aces.</a:t>
            </a:r>
          </a:p>
          <a:p>
            <a:pPr defTabSz="454025">
              <a:defRPr sz="3025"/>
            </a:pPr>
          </a:p>
          <a:p>
            <a:pPr defTabSz="454025">
              <a:defRPr sz="3025"/>
            </a:pPr>
            <a:r>
              <a:t>While a pair of Aces is the strongest hand averaged over all opponent hands, the single strongest heads-up face-off is a pair of Kings vs a K+2 offsuit.</a:t>
            </a:r>
          </a:p>
        </p:txBody>
      </p:sp>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34" name="A modern white building with glass panels against a clear, blue sky" descr="A modern white building with glass panels against a clear, blue sky"/>
          <p:cNvPicPr>
            <a:picLocks noChangeAspect="1"/>
          </p:cNvPicPr>
          <p:nvPr>
            <p:ph type="pic" idx="21"/>
          </p:nvPr>
        </p:nvPicPr>
        <p:blipFill>
          <a:blip r:embed="rId2">
            <a:extLst/>
          </a:blip>
          <a:srcRect l="24468" t="0" r="24468" b="0"/>
          <a:stretch>
            <a:fillRect/>
          </a:stretch>
        </p:blipFill>
        <p:spPr>
          <a:xfrm>
            <a:off x="12192000" y="1270000"/>
            <a:ext cx="10922000" cy="11176000"/>
          </a:xfrm>
          <a:prstGeom prst="rect">
            <a:avLst/>
          </a:prstGeom>
        </p:spPr>
      </p:pic>
      <p:sp>
        <p:nvSpPr>
          <p:cNvPr id="235" name="Poker Algorithm"/>
          <p:cNvSpPr txBox="1"/>
          <p:nvPr>
            <p:ph type="title"/>
          </p:nvPr>
        </p:nvSpPr>
        <p:spPr>
          <a:prstGeom prst="rect">
            <a:avLst/>
          </a:prstGeom>
        </p:spPr>
        <p:txBody>
          <a:bodyPr/>
          <a:lstStyle/>
          <a:p>
            <a:pPr/>
            <a:r>
              <a:t>Poker Algorithm</a:t>
            </a:r>
          </a:p>
        </p:txBody>
      </p:sp>
      <p:sp>
        <p:nvSpPr>
          <p:cNvPr id="236" name="Final Product of Research is a Matrix for Texas Hold’em Poker."/>
          <p:cNvSpPr txBox="1"/>
          <p:nvPr>
            <p:ph type="body" sz="quarter" idx="1"/>
          </p:nvPr>
        </p:nvSpPr>
        <p:spPr>
          <a:prstGeom prst="rect">
            <a:avLst/>
          </a:prstGeom>
        </p:spPr>
        <p:txBody>
          <a:bodyPr/>
          <a:lstStyle/>
          <a:p>
            <a:pPr/>
            <a:r>
              <a:t>Final Product of Research is a Matrix for Texas Hold’em Poker.</a:t>
            </a:r>
          </a:p>
        </p:txBody>
      </p:sp>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8" name="Poker Player Archetypes"/>
          <p:cNvSpPr txBox="1"/>
          <p:nvPr>
            <p:ph type="title"/>
          </p:nvPr>
        </p:nvSpPr>
        <p:spPr>
          <a:prstGeom prst="rect">
            <a:avLst/>
          </a:prstGeom>
        </p:spPr>
        <p:txBody>
          <a:bodyPr/>
          <a:lstStyle/>
          <a:p>
            <a:pPr/>
            <a:r>
              <a:t>Poker Player Archetypes</a:t>
            </a:r>
          </a:p>
        </p:txBody>
      </p:sp>
      <p:sp>
        <p:nvSpPr>
          <p:cNvPr id="239" name="Two Dimensions"/>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Two Dimensions</a:t>
            </a:r>
          </a:p>
        </p:txBody>
      </p:sp>
      <p:sp>
        <p:nvSpPr>
          <p:cNvPr id="240" name="Loose Tight-measure of how many starting hands are played before the flop.…"/>
          <p:cNvSpPr txBox="1"/>
          <p:nvPr>
            <p:ph type="body" idx="1"/>
          </p:nvPr>
        </p:nvSpPr>
        <p:spPr>
          <a:prstGeom prst="rect">
            <a:avLst/>
          </a:prstGeom>
        </p:spPr>
        <p:txBody>
          <a:bodyPr/>
          <a:lstStyle/>
          <a:p>
            <a:pPr/>
            <a:r>
              <a:t>Loose Tight-measure of how many starting hands are played before the flop. </a:t>
            </a:r>
          </a:p>
          <a:p>
            <a:pPr/>
          </a:p>
          <a:p>
            <a:pPr/>
            <a:r>
              <a:t>Aggressive Passive-how often you initiate action by raising and re-raising rather than responding to action by calling or folding. </a:t>
            </a:r>
          </a:p>
          <a:p>
            <a:pPr/>
          </a:p>
          <a:p>
            <a:pPr/>
            <a:r>
              <a:t>Aggressive players win a higher percentage of hands played than do passive players. </a:t>
            </a:r>
          </a:p>
        </p:txBody>
      </p:sp>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2" name="Statistical Analysis"/>
          <p:cNvSpPr txBox="1"/>
          <p:nvPr>
            <p:ph type="title"/>
          </p:nvPr>
        </p:nvSpPr>
        <p:spPr>
          <a:prstGeom prst="rect">
            <a:avLst/>
          </a:prstGeom>
        </p:spPr>
        <p:txBody>
          <a:bodyPr/>
          <a:lstStyle/>
          <a:p>
            <a:pPr/>
            <a:r>
              <a:t>Statistical Analysis</a:t>
            </a:r>
          </a:p>
        </p:txBody>
      </p:sp>
      <p:sp>
        <p:nvSpPr>
          <p:cNvPr id="243" name="Translation to Real World"/>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Translation to Real World</a:t>
            </a:r>
          </a:p>
        </p:txBody>
      </p:sp>
      <p:sp>
        <p:nvSpPr>
          <p:cNvPr id="244" name="25 hands per hour for 10 hours [2.5 hands per hour]…"/>
          <p:cNvSpPr txBox="1"/>
          <p:nvPr>
            <p:ph type="body" idx="1"/>
          </p:nvPr>
        </p:nvSpPr>
        <p:spPr>
          <a:prstGeom prst="rect">
            <a:avLst/>
          </a:prstGeom>
        </p:spPr>
        <p:txBody>
          <a:bodyPr/>
          <a:lstStyle/>
          <a:p>
            <a:pPr/>
            <a:r>
              <a:t>25 hands per hour for 10 hours [2.5 hands per hour]</a:t>
            </a:r>
          </a:p>
          <a:p>
            <a:pPr/>
            <a:r>
              <a:t>this equates to 250 hands.</a:t>
            </a:r>
          </a:p>
          <a:p>
            <a:pPr/>
            <a:r>
              <a:t>how many will he fold pre-flop. Between 80% and 90% for a 9 or 10 handed game early in a tournament.</a:t>
            </a:r>
          </a:p>
          <a:p>
            <a:pPr/>
            <a:r>
              <a:t>Pro will see a flop with cards around 25 to 50 times in a long 10 hour day.</a:t>
            </a:r>
          </a:p>
          <a:p>
            <a:pPr/>
            <a:r>
              <a:t>You may go to the river only 5 or 6 times in a day</a:t>
            </a:r>
          </a:p>
        </p:txBody>
      </p:sp>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6" name="Linear Algebra translates to Winning Poker"/>
          <p:cNvSpPr txBox="1"/>
          <p:nvPr>
            <p:ph type="title"/>
          </p:nvPr>
        </p:nvSpPr>
        <p:spPr>
          <a:prstGeom prst="rect">
            <a:avLst/>
          </a:prstGeom>
        </p:spPr>
        <p:txBody>
          <a:bodyPr/>
          <a:lstStyle/>
          <a:p>
            <a:pPr/>
            <a:r>
              <a:t>Linear Algebra translates to Winning Poker</a:t>
            </a:r>
          </a:p>
        </p:txBody>
      </p:sp>
      <p:sp>
        <p:nvSpPr>
          <p:cNvPr id="247" name="Playing to Win the Hand vs. Playing to Bust your Opponent."/>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Playing to Win the Hand vs. Playing to Bust your Opponent. </a:t>
            </a:r>
          </a:p>
        </p:txBody>
      </p:sp>
      <p:sp>
        <p:nvSpPr>
          <p:cNvPr id="248" name="Strategy is Independent of Archetype…"/>
          <p:cNvSpPr txBox="1"/>
          <p:nvPr>
            <p:ph type="body" idx="1"/>
          </p:nvPr>
        </p:nvSpPr>
        <p:spPr>
          <a:prstGeom prst="rect">
            <a:avLst/>
          </a:prstGeom>
        </p:spPr>
        <p:txBody>
          <a:bodyPr/>
          <a:lstStyle/>
          <a:p>
            <a:pPr defTabSz="726440">
              <a:spcBef>
                <a:spcPts val="1500"/>
              </a:spcBef>
              <a:defRPr spc="-48" sz="4840"/>
            </a:pPr>
            <a:r>
              <a:t>Strategy is Independent of Archetype</a:t>
            </a:r>
          </a:p>
          <a:p>
            <a:pPr defTabSz="726440">
              <a:spcBef>
                <a:spcPts val="1500"/>
              </a:spcBef>
              <a:defRPr spc="-48" sz="4840"/>
            </a:pPr>
          </a:p>
          <a:p>
            <a:pPr defTabSz="726440">
              <a:spcBef>
                <a:spcPts val="1500"/>
              </a:spcBef>
              <a:defRPr spc="-48" sz="4840"/>
            </a:pPr>
            <a:r>
              <a:t>Loose Tight vs. Aggressive Passive</a:t>
            </a:r>
          </a:p>
          <a:p>
            <a:pPr defTabSz="726440">
              <a:spcBef>
                <a:spcPts val="1500"/>
              </a:spcBef>
              <a:defRPr spc="-48" sz="4840"/>
            </a:pPr>
          </a:p>
          <a:p>
            <a:pPr defTabSz="726440">
              <a:spcBef>
                <a:spcPts val="1500"/>
              </a:spcBef>
              <a:defRPr spc="-48" sz="4840"/>
            </a:pPr>
            <a:r>
              <a:t>J and 10 suited</a:t>
            </a:r>
          </a:p>
          <a:p>
            <a:pPr defTabSz="726440">
              <a:spcBef>
                <a:spcPts val="1500"/>
              </a:spcBef>
              <a:defRPr spc="-48" sz="4840"/>
            </a:pPr>
            <a:r>
              <a:t>Small Pair(4,4)</a:t>
            </a:r>
          </a:p>
          <a:p>
            <a:pPr defTabSz="726440">
              <a:spcBef>
                <a:spcPts val="1500"/>
              </a:spcBef>
              <a:defRPr spc="-48" sz="4840"/>
            </a:pPr>
            <a:r>
              <a:t>Suited One Gappers (7, 9),(6,8)</a:t>
            </a:r>
          </a:p>
          <a:p>
            <a:pPr defTabSz="726440">
              <a:spcBef>
                <a:spcPts val="1500"/>
              </a:spcBef>
              <a:defRPr spc="-48" sz="4840"/>
            </a:pPr>
            <a:r>
              <a:t>Ace and 7 suited. </a:t>
            </a:r>
          </a:p>
          <a:p>
            <a:pPr defTabSz="726440">
              <a:spcBef>
                <a:spcPts val="1500"/>
              </a:spcBef>
              <a:defRPr spc="-48" sz="4840"/>
            </a:pPr>
            <a:r>
              <a:t>Pair of 10’s</a:t>
            </a:r>
          </a:p>
        </p:txBody>
      </p:sp>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0" name="Swimming with the Sharks"/>
          <p:cNvSpPr txBox="1"/>
          <p:nvPr>
            <p:ph type="title"/>
          </p:nvPr>
        </p:nvSpPr>
        <p:spPr>
          <a:prstGeom prst="rect">
            <a:avLst/>
          </a:prstGeom>
        </p:spPr>
        <p:txBody>
          <a:bodyPr/>
          <a:lstStyle/>
          <a:p>
            <a:pPr/>
            <a:r>
              <a:t>Swimming with the Sharks</a:t>
            </a:r>
          </a:p>
        </p:txBody>
      </p:sp>
      <p:sp>
        <p:nvSpPr>
          <p:cNvPr id="251" name="Are you the Fish or the Bunny?"/>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Are you the Fish or the Bunny?</a:t>
            </a:r>
          </a:p>
        </p:txBody>
      </p:sp>
      <p:sp>
        <p:nvSpPr>
          <p:cNvPr id="252" name="Professional players are interested in how much money we win, not the proportion of hands we win.…"/>
          <p:cNvSpPr txBox="1"/>
          <p:nvPr>
            <p:ph type="body" idx="1"/>
          </p:nvPr>
        </p:nvSpPr>
        <p:spPr>
          <a:prstGeom prst="rect">
            <a:avLst/>
          </a:prstGeom>
        </p:spPr>
        <p:txBody>
          <a:bodyPr/>
          <a:lstStyle/>
          <a:p>
            <a:pPr/>
            <a:r>
              <a:t>Professional players are interested in how much money we win, not the proportion of hands we win. </a:t>
            </a:r>
          </a:p>
          <a:p>
            <a:pPr/>
          </a:p>
          <a:p>
            <a:pPr/>
            <a:r>
              <a:t>Maximizing money can be done by many strategies ie. playing lots of small pots; playing only a few big pots; losing small pots, but winning big pots. </a:t>
            </a:r>
          </a:p>
          <a:p>
            <a:pPr/>
          </a:p>
          <a:p>
            <a:pPr/>
            <a:r>
              <a:t>Linear Algebra is the key to winning poker at the professional level. </a:t>
            </a:r>
          </a:p>
        </p:txBody>
      </p:sp>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54" name="A modern white building with glass panels against a clear, blue sky" descr="A modern white building with glass panels against a clear, blue sky"/>
          <p:cNvPicPr>
            <a:picLocks noChangeAspect="1"/>
          </p:cNvPicPr>
          <p:nvPr>
            <p:ph type="pic" idx="21"/>
          </p:nvPr>
        </p:nvPicPr>
        <p:blipFill>
          <a:blip r:embed="rId2">
            <a:extLst/>
          </a:blip>
          <a:srcRect l="0" t="9069" r="0" b="9069"/>
          <a:stretch>
            <a:fillRect/>
          </a:stretch>
        </p:blipFill>
        <p:spPr>
          <a:xfrm>
            <a:off x="12192000" y="1270000"/>
            <a:ext cx="10922000" cy="11176000"/>
          </a:xfrm>
          <a:prstGeom prst="rect">
            <a:avLst/>
          </a:prstGeom>
        </p:spPr>
      </p:pic>
      <p:sp>
        <p:nvSpPr>
          <p:cNvPr id="255" name="Art Installation"/>
          <p:cNvSpPr txBox="1"/>
          <p:nvPr>
            <p:ph type="title"/>
          </p:nvPr>
        </p:nvSpPr>
        <p:spPr>
          <a:prstGeom prst="rect">
            <a:avLst/>
          </a:prstGeom>
        </p:spPr>
        <p:txBody>
          <a:bodyPr/>
          <a:lstStyle/>
          <a:p>
            <a:pPr/>
            <a:r>
              <a:t>Art Installation</a:t>
            </a:r>
          </a:p>
        </p:txBody>
      </p:sp>
      <p:sp>
        <p:nvSpPr>
          <p:cNvPr id="256" name="Linear Algebra is the basis for this Art Installation.…"/>
          <p:cNvSpPr txBox="1"/>
          <p:nvPr>
            <p:ph type="body" sz="quarter" idx="1"/>
          </p:nvPr>
        </p:nvSpPr>
        <p:spPr>
          <a:prstGeom prst="rect">
            <a:avLst/>
          </a:prstGeom>
        </p:spPr>
        <p:txBody>
          <a:bodyPr/>
          <a:lstStyle/>
          <a:p>
            <a:pPr defTabSz="726440">
              <a:defRPr sz="4840"/>
            </a:pPr>
            <a:r>
              <a:t>Linear Algebra is the basis for this Art Installation. </a:t>
            </a:r>
          </a:p>
          <a:p>
            <a:pPr defTabSz="726440">
              <a:defRPr sz="4840"/>
            </a:pPr>
          </a:p>
          <a:p>
            <a:pPr defTabSz="726440">
              <a:defRPr sz="4840"/>
            </a:pPr>
            <a:r>
              <a:t>Real Time Data from the Stock Market. </a:t>
            </a:r>
          </a:p>
          <a:p>
            <a:pPr defTabSz="726440">
              <a:defRPr sz="4840"/>
            </a:pPr>
          </a:p>
          <a:p>
            <a:pPr defTabSz="726440">
              <a:defRPr sz="4840"/>
            </a:pPr>
            <a:r>
              <a:t>Bitforms/Dan Canogar</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7" name="Key Terms"/>
          <p:cNvSpPr txBox="1"/>
          <p:nvPr>
            <p:ph type="title"/>
          </p:nvPr>
        </p:nvSpPr>
        <p:spPr>
          <a:prstGeom prst="rect">
            <a:avLst/>
          </a:prstGeom>
        </p:spPr>
        <p:txBody>
          <a:bodyPr/>
          <a:lstStyle/>
          <a:p>
            <a:pPr/>
            <a:r>
              <a:t>Key Terms</a:t>
            </a:r>
          </a:p>
        </p:txBody>
      </p:sp>
      <p:sp>
        <p:nvSpPr>
          <p:cNvPr id="158" name="Player-Person or object that competes with other persons or objects and has a specific set of choices they can make.…"/>
          <p:cNvSpPr txBox="1"/>
          <p:nvPr>
            <p:ph type="body" idx="1"/>
          </p:nvPr>
        </p:nvSpPr>
        <p:spPr>
          <a:prstGeom prst="rect">
            <a:avLst/>
          </a:prstGeom>
        </p:spPr>
        <p:txBody>
          <a:bodyPr/>
          <a:lstStyle/>
          <a:p>
            <a:pPr/>
            <a:r>
              <a:t>Player-Person or object that competes with other persons or objects and has a specific set of choices they can make.</a:t>
            </a:r>
          </a:p>
          <a:p>
            <a:pPr/>
            <a:r>
              <a:t>Game-Problem or situation in which the choices made by one player can affect all players involved. </a:t>
            </a:r>
          </a:p>
          <a:p>
            <a:pPr/>
            <a:r>
              <a:t>Risk-How much the player can lose if they make a negative choice. </a:t>
            </a:r>
          </a:p>
          <a:p>
            <a:pPr/>
            <a:r>
              <a:t>Reward-How much the player can gain if they make a positive choice. </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0" name="Key Concept #1"/>
          <p:cNvSpPr txBox="1"/>
          <p:nvPr>
            <p:ph type="title"/>
          </p:nvPr>
        </p:nvSpPr>
        <p:spPr>
          <a:prstGeom prst="rect">
            <a:avLst/>
          </a:prstGeom>
        </p:spPr>
        <p:txBody>
          <a:bodyPr/>
          <a:lstStyle/>
          <a:p>
            <a:pPr/>
            <a:r>
              <a:t>Key Concept #1</a:t>
            </a:r>
          </a:p>
        </p:txBody>
      </p:sp>
      <p:sp>
        <p:nvSpPr>
          <p:cNvPr id="161" name="The Nash Equilibrium"/>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The Nash Equilibrium</a:t>
            </a:r>
          </a:p>
        </p:txBody>
      </p:sp>
      <p:sp>
        <p:nvSpPr>
          <p:cNvPr id="162" name="Attempts to predict what choices will be made if multiple players are making decisions simultaneously. Its main objective is to maximize a player’s payoff while reducing an opponent’s. This makes the resulting sum of player’s choices equal to zero.…"/>
          <p:cNvSpPr txBox="1"/>
          <p:nvPr>
            <p:ph type="body" idx="1"/>
          </p:nvPr>
        </p:nvSpPr>
        <p:spPr>
          <a:prstGeom prst="rect">
            <a:avLst/>
          </a:prstGeom>
        </p:spPr>
        <p:txBody>
          <a:bodyPr/>
          <a:lstStyle/>
          <a:p>
            <a:pPr defTabSz="685165">
              <a:spcBef>
                <a:spcPts val="1400"/>
              </a:spcBef>
              <a:defRPr spc="-45" sz="4565"/>
            </a:pPr>
            <a:r>
              <a:t>Attempts to predict what choices will be made if multiple players are making decisions simultaneously. Its main objective is to maximize a player’s payoff while reducing an opponent’s. This makes the resulting sum of player’s choices equal to zero. </a:t>
            </a:r>
          </a:p>
          <a:p>
            <a:pPr defTabSz="685165">
              <a:spcBef>
                <a:spcPts val="1400"/>
              </a:spcBef>
              <a:defRPr spc="-45" sz="4565"/>
            </a:pPr>
          </a:p>
          <a:p>
            <a:pPr defTabSz="685165">
              <a:spcBef>
                <a:spcPts val="1400"/>
              </a:spcBef>
              <a:defRPr spc="-45" sz="4565"/>
            </a:pPr>
            <a:r>
              <a:t>Mathematically, we have two players A and B, each with their own choices A = n and B = m. We also have a function P, which can be calculated as A ✕ B. The resulting matrix is known as the “Payoff Matrix”. </a:t>
            </a:r>
          </a:p>
          <a:p>
            <a:pPr defTabSz="685165">
              <a:spcBef>
                <a:spcPts val="1400"/>
              </a:spcBef>
              <a:defRPr spc="-45" sz="4565"/>
            </a:pPr>
          </a:p>
          <a:p>
            <a:pPr defTabSz="685165">
              <a:spcBef>
                <a:spcPts val="1400"/>
              </a:spcBef>
              <a:defRPr spc="-45" sz="4565"/>
            </a:pPr>
            <a:r>
              <a:t>Zero Sum Game: A type of Nash Equilibrium in which a player’s risks or rewards are diametrically opposed to their opponent’s. This is typically seen in two-player games. </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4" name="Key Concept #2"/>
          <p:cNvSpPr txBox="1"/>
          <p:nvPr>
            <p:ph type="title"/>
          </p:nvPr>
        </p:nvSpPr>
        <p:spPr>
          <a:prstGeom prst="rect">
            <a:avLst/>
          </a:prstGeom>
        </p:spPr>
        <p:txBody>
          <a:bodyPr/>
          <a:lstStyle/>
          <a:p>
            <a:pPr/>
            <a:r>
              <a:t>Key Concept #2</a:t>
            </a:r>
          </a:p>
        </p:txBody>
      </p:sp>
      <p:sp>
        <p:nvSpPr>
          <p:cNvPr id="165" name="Reduction by Dominance"/>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Reduction by Dominance</a:t>
            </a:r>
          </a:p>
        </p:txBody>
      </p:sp>
      <p:sp>
        <p:nvSpPr>
          <p:cNvPr id="166" name="Check whether a row or column in the matrix is dominated by (i.e. larger than) another row or column in the matrix and remove the dominated row or column. Repeat this until there are no dominated rows or columns left.…"/>
          <p:cNvSpPr txBox="1"/>
          <p:nvPr>
            <p:ph type="body" idx="1"/>
          </p:nvPr>
        </p:nvSpPr>
        <p:spPr>
          <a:prstGeom prst="rect">
            <a:avLst/>
          </a:prstGeom>
        </p:spPr>
        <p:txBody>
          <a:bodyPr/>
          <a:lstStyle/>
          <a:p>
            <a:pPr defTabSz="668655">
              <a:spcBef>
                <a:spcPts val="1400"/>
              </a:spcBef>
              <a:defRPr spc="-44" sz="4455"/>
            </a:pPr>
            <a:r>
              <a:t>Check whether a row or column in the matrix is dominated by (i.e. larger than) another row or column in the matrix and remove the dominated row or column. Repeat this until there are no dominated rows or columns left. </a:t>
            </a:r>
          </a:p>
          <a:p>
            <a:pPr defTabSz="668655">
              <a:spcBef>
                <a:spcPts val="1400"/>
              </a:spcBef>
              <a:defRPr spc="-44" sz="4455"/>
            </a:pPr>
          </a:p>
          <a:p>
            <a:pPr defTabSz="668655">
              <a:spcBef>
                <a:spcPts val="1400"/>
              </a:spcBef>
              <a:defRPr spc="-44" sz="4455"/>
            </a:pPr>
            <a:r>
              <a:t>Dominance is defined as a choice having either equal or even better rewards than the next best choice. It eliminates other choices in order to present the best choice to a player so they can gain the most amount of reward. </a:t>
            </a:r>
          </a:p>
          <a:p>
            <a:pPr defTabSz="668655">
              <a:spcBef>
                <a:spcPts val="1400"/>
              </a:spcBef>
              <a:defRPr spc="-44" sz="4455"/>
            </a:pPr>
          </a:p>
          <a:p>
            <a:pPr defTabSz="668655">
              <a:spcBef>
                <a:spcPts val="1400"/>
              </a:spcBef>
              <a:defRPr spc="-44" sz="4455"/>
            </a:pPr>
            <a:r>
              <a:t>Always start with the first row. Each number in a row must be greater than (or less than) other numbers in opposing rows. Otherwise, both rows and columns dominate each other </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8" name="Zero Sum Game"/>
          <p:cNvSpPr txBox="1"/>
          <p:nvPr>
            <p:ph type="title"/>
          </p:nvPr>
        </p:nvSpPr>
        <p:spPr>
          <a:prstGeom prst="rect">
            <a:avLst/>
          </a:prstGeom>
        </p:spPr>
        <p:txBody>
          <a:bodyPr/>
          <a:lstStyle/>
          <a:p>
            <a:pPr/>
            <a:r>
              <a:t>Zero Sum Game</a:t>
            </a:r>
          </a:p>
        </p:txBody>
      </p:sp>
      <p:sp>
        <p:nvSpPr>
          <p:cNvPr id="169" name="Rocks, Papers, Scissors"/>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Rocks, Papers, Scissors</a:t>
            </a:r>
          </a:p>
        </p:txBody>
      </p:sp>
      <p:sp>
        <p:nvSpPr>
          <p:cNvPr id="170" name="Rock, Paper, Scissors is a simple example of a Zero Sum Game.…"/>
          <p:cNvSpPr txBox="1"/>
          <p:nvPr>
            <p:ph type="body" idx="1"/>
          </p:nvPr>
        </p:nvSpPr>
        <p:spPr>
          <a:prstGeom prst="rect">
            <a:avLst/>
          </a:prstGeom>
        </p:spPr>
        <p:txBody>
          <a:bodyPr/>
          <a:lstStyle/>
          <a:p>
            <a:pPr defTabSz="759459">
              <a:spcBef>
                <a:spcPts val="1600"/>
              </a:spcBef>
              <a:defRPr spc="-50" sz="5060"/>
            </a:pPr>
            <a:r>
              <a:t>Rock, Paper, Scissors is a simple example of a Zero Sum Game.</a:t>
            </a:r>
          </a:p>
          <a:p>
            <a:pPr defTabSz="759459">
              <a:spcBef>
                <a:spcPts val="1600"/>
              </a:spcBef>
              <a:defRPr spc="-50" sz="5060"/>
            </a:pPr>
          </a:p>
          <a:p>
            <a:pPr defTabSz="759459">
              <a:spcBef>
                <a:spcPts val="1600"/>
              </a:spcBef>
              <a:defRPr spc="-50" sz="5060"/>
            </a:pPr>
            <a:r>
              <a:t>A Payoff Matrix can be determined the same way as the Prisoner’s Dilemma’s payoff, but this time produces a more symmetrical result. </a:t>
            </a:r>
          </a:p>
          <a:p>
            <a:pPr defTabSz="759459">
              <a:spcBef>
                <a:spcPts val="1600"/>
              </a:spcBef>
              <a:defRPr spc="-50" sz="5060"/>
            </a:pPr>
          </a:p>
          <a:p>
            <a:pPr defTabSz="759459">
              <a:spcBef>
                <a:spcPts val="1600"/>
              </a:spcBef>
              <a:defRPr spc="-50" sz="5060"/>
            </a:pPr>
            <a:r>
              <a:t>For example, we count the scores of two players over multiple games. </a:t>
            </a:r>
          </a:p>
          <a:p>
            <a:pPr defTabSz="759459">
              <a:spcBef>
                <a:spcPts val="1600"/>
              </a:spcBef>
              <a:defRPr spc="-50" sz="5060"/>
            </a:pPr>
          </a:p>
          <a:p>
            <a:pPr defTabSz="759459">
              <a:spcBef>
                <a:spcPts val="1600"/>
              </a:spcBef>
              <a:defRPr spc="-50" sz="5060"/>
            </a:pPr>
            <a:r>
              <a:t>For every win, a player adds one point, for every loss, a player subtracts a point, and for every tie neither adds nor subtracts a point from the score. </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2" name="The Payoff Matrix would look like this:"/>
          <p:cNvSpPr txBox="1"/>
          <p:nvPr>
            <p:ph type="title"/>
          </p:nvPr>
        </p:nvSpPr>
        <p:spPr>
          <a:prstGeom prst="rect">
            <a:avLst/>
          </a:prstGeom>
        </p:spPr>
        <p:txBody>
          <a:bodyPr/>
          <a:lstStyle/>
          <a:p>
            <a:pPr/>
            <a:r>
              <a:t>The Payoff Matrix would look like this:</a:t>
            </a:r>
          </a:p>
        </p:txBody>
      </p:sp>
      <p:sp>
        <p:nvSpPr>
          <p:cNvPr id="173" name="Is the Game Symmetrical?"/>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Is the Game Symmetrical?</a:t>
            </a:r>
          </a:p>
        </p:txBody>
      </p:sp>
      <p:sp>
        <p:nvSpPr>
          <p:cNvPr id="174" name="n = m = 3…"/>
          <p:cNvSpPr txBox="1"/>
          <p:nvPr>
            <p:ph type="body" idx="1"/>
          </p:nvPr>
        </p:nvSpPr>
        <p:spPr>
          <a:prstGeom prst="rect">
            <a:avLst/>
          </a:prstGeom>
        </p:spPr>
        <p:txBody>
          <a:bodyPr/>
          <a:lstStyle/>
          <a:p>
            <a:pPr defTabSz="751205">
              <a:spcBef>
                <a:spcPts val="1600"/>
              </a:spcBef>
              <a:defRPr spc="-50" sz="5005"/>
            </a:pPr>
            <a:r>
              <a:t>n = m = 3 </a:t>
            </a:r>
          </a:p>
          <a:p>
            <a:pPr defTabSz="751205">
              <a:spcBef>
                <a:spcPts val="1600"/>
              </a:spcBef>
              <a:defRPr spc="-50" sz="5005"/>
            </a:pPr>
            <a:r>
              <a:t>P1 = P2 = [Rock, Paper, Scissors]</a:t>
            </a:r>
          </a:p>
          <a:p>
            <a:pPr defTabSz="751205">
              <a:spcBef>
                <a:spcPts val="1600"/>
              </a:spcBef>
              <a:defRPr spc="-50" sz="5005"/>
            </a:pPr>
            <a:r>
              <a:t>P1 ✕ P2 = [0 1 −1][−1 0 1][1 −1 0] </a:t>
            </a:r>
          </a:p>
          <a:p>
            <a:pPr defTabSz="751205">
              <a:spcBef>
                <a:spcPts val="1600"/>
              </a:spcBef>
              <a:defRPr spc="-50" sz="5005"/>
            </a:pPr>
          </a:p>
          <a:p>
            <a:pPr defTabSz="751205">
              <a:spcBef>
                <a:spcPts val="1600"/>
              </a:spcBef>
              <a:defRPr spc="-50" sz="5005"/>
            </a:pPr>
            <a:r>
              <a:t>This matrix is akin to a skew-symmetric matrix, which means that the game itself is symmetrical. If one player wins a point, the other player loses a point. If both players tie, then both players neither receive nor lose a point. This is the essence of a Zero Sum Game: for every positive choice a player makes toward a reward another player makes a negative choice that diametrically opposes it. </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6" name="Application #1"/>
          <p:cNvSpPr txBox="1"/>
          <p:nvPr>
            <p:ph type="title"/>
          </p:nvPr>
        </p:nvSpPr>
        <p:spPr>
          <a:prstGeom prst="rect">
            <a:avLst/>
          </a:prstGeom>
        </p:spPr>
        <p:txBody>
          <a:bodyPr/>
          <a:lstStyle/>
          <a:p>
            <a:pPr/>
            <a:r>
              <a:t>Application #1</a:t>
            </a:r>
          </a:p>
        </p:txBody>
      </p:sp>
      <p:sp>
        <p:nvSpPr>
          <p:cNvPr id="177" name="The Prisoner’s Dilemma"/>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The Prisoner’s Dilemma</a:t>
            </a:r>
          </a:p>
        </p:txBody>
      </p:sp>
      <p:sp>
        <p:nvSpPr>
          <p:cNvPr id="178" name="The police arrest two criminals, Rob and Bill, for selling drugs. The cases are open and shut, and both will go to jail for two years. They have never met, have no connections to each other, and consequently have no loyalties to each other. However, the "/>
          <p:cNvSpPr txBox="1"/>
          <p:nvPr>
            <p:ph type="body" idx="1"/>
          </p:nvPr>
        </p:nvSpPr>
        <p:spPr>
          <a:prstGeom prst="rect">
            <a:avLst/>
          </a:prstGeom>
        </p:spPr>
        <p:txBody>
          <a:bodyPr/>
          <a:lstStyle/>
          <a:p>
            <a:pPr defTabSz="528319">
              <a:spcBef>
                <a:spcPts val="1100"/>
              </a:spcBef>
              <a:defRPr spc="-35" sz="3520"/>
            </a:pPr>
            <a:r>
              <a:t>The police arrest two criminals, Rob and Bill, for selling drugs. The cases are open and shut, and both will go to jail for two years. They have never met, have no connections to each other, and consequently have no loyalties to each other. However, the police notice that they look like two criminals who had committed a bank robbery together two weeks earlier and want to press for a confession from the prisoners. They offer both a deal: </a:t>
            </a:r>
          </a:p>
          <a:p>
            <a:pPr defTabSz="528319">
              <a:spcBef>
                <a:spcPts val="1100"/>
              </a:spcBef>
              <a:defRPr spc="-35" sz="3520"/>
            </a:pPr>
            <a:r>
              <a:t>1. If both deny they committed the bank robbery, they will go to jail for two years for selling drugs, just like they were supposed to. </a:t>
            </a:r>
          </a:p>
          <a:p>
            <a:pPr defTabSz="528319">
              <a:spcBef>
                <a:spcPts val="1100"/>
              </a:spcBef>
              <a:defRPr spc="-35" sz="3520"/>
            </a:pPr>
            <a:r>
              <a:t>2. If Rob confesses to the bank robbery but Bill does not, then Rob will only go to jail for one year while Bill will go to jail for ten years. </a:t>
            </a:r>
          </a:p>
          <a:p>
            <a:pPr defTabSz="528319">
              <a:spcBef>
                <a:spcPts val="1100"/>
              </a:spcBef>
              <a:defRPr spc="-35" sz="3520"/>
            </a:pPr>
            <a:r>
              <a:t>3. Likewise, if Bill confesses to the bank robbery but Rob does not, then Bill will only go to jail for one year while Rob goes away for ten years. </a:t>
            </a:r>
          </a:p>
          <a:p>
            <a:pPr defTabSz="528319">
              <a:spcBef>
                <a:spcPts val="1100"/>
              </a:spcBef>
              <a:defRPr spc="-35" sz="3520"/>
            </a:pPr>
            <a:r>
              <a:t>4. If both confess to the bank robbery, then both Rob and Bill will go to jail for three years. </a:t>
            </a:r>
          </a:p>
          <a:p>
            <a:pPr defTabSz="528319">
              <a:spcBef>
                <a:spcPts val="1100"/>
              </a:spcBef>
              <a:defRPr spc="-35" sz="3520"/>
            </a:pPr>
          </a:p>
          <a:p>
            <a:pPr defTabSz="528319">
              <a:spcBef>
                <a:spcPts val="1100"/>
              </a:spcBef>
              <a:defRPr spc="-35" sz="3520"/>
            </a:pPr>
            <a:r>
              <a:t>Which is the mostly likely choice that Rob and Bill will make? </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0" name="Prisoner’s Dilemma"/>
          <p:cNvSpPr txBox="1"/>
          <p:nvPr>
            <p:ph type="title"/>
          </p:nvPr>
        </p:nvSpPr>
        <p:spPr>
          <a:prstGeom prst="rect">
            <a:avLst/>
          </a:prstGeom>
        </p:spPr>
        <p:txBody>
          <a:bodyPr/>
          <a:lstStyle/>
          <a:p>
            <a:pPr/>
            <a:r>
              <a:t>Prisoner’s Dilemma</a:t>
            </a:r>
          </a:p>
        </p:txBody>
      </p:sp>
      <p:sp>
        <p:nvSpPr>
          <p:cNvPr id="181" name="The Math"/>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The Math</a:t>
            </a:r>
          </a:p>
        </p:txBody>
      </p:sp>
      <p:sp>
        <p:nvSpPr>
          <p:cNvPr id="182" name="Rob=Y, Bill=X…"/>
          <p:cNvSpPr txBox="1"/>
          <p:nvPr>
            <p:ph type="body" idx="1"/>
          </p:nvPr>
        </p:nvSpPr>
        <p:spPr>
          <a:prstGeom prst="rect">
            <a:avLst/>
          </a:prstGeom>
        </p:spPr>
        <p:txBody>
          <a:bodyPr/>
          <a:lstStyle/>
          <a:p>
            <a:pPr defTabSz="528319">
              <a:spcBef>
                <a:spcPts val="1100"/>
              </a:spcBef>
              <a:defRPr spc="-35" sz="3520"/>
            </a:pPr>
            <a:r>
              <a:t>Rob=Y, Bill=X</a:t>
            </a:r>
          </a:p>
          <a:p>
            <a:pPr defTabSz="528319">
              <a:spcBef>
                <a:spcPts val="1100"/>
              </a:spcBef>
              <a:defRPr spc="-35" sz="3520"/>
            </a:pPr>
          </a:p>
          <a:p>
            <a:pPr defTabSz="528319">
              <a:spcBef>
                <a:spcPts val="1100"/>
              </a:spcBef>
              <a:defRPr spc="-35" sz="3520"/>
            </a:pPr>
            <a:r>
              <a:t>Each number represents the</a:t>
            </a:r>
          </a:p>
          <a:p>
            <a:pPr defTabSz="528319">
              <a:spcBef>
                <a:spcPts val="1100"/>
              </a:spcBef>
              <a:defRPr spc="-35" sz="3520"/>
            </a:pPr>
            <a:r>
              <a:t>amount of years either Rob</a:t>
            </a:r>
          </a:p>
          <a:p>
            <a:pPr defTabSz="528319">
              <a:spcBef>
                <a:spcPts val="1100"/>
              </a:spcBef>
              <a:defRPr spc="-35" sz="3520"/>
            </a:pPr>
            <a:r>
              <a:t>or Bill will go away for. </a:t>
            </a:r>
          </a:p>
          <a:p>
            <a:pPr defTabSz="528319">
              <a:spcBef>
                <a:spcPts val="1100"/>
              </a:spcBef>
              <a:defRPr spc="-35" sz="3520"/>
            </a:pPr>
          </a:p>
          <a:p>
            <a:pPr defTabSz="528319">
              <a:spcBef>
                <a:spcPts val="1100"/>
              </a:spcBef>
              <a:defRPr spc="-35" sz="3520"/>
            </a:pPr>
            <a:r>
              <a:t>Most Rational Choice:</a:t>
            </a:r>
          </a:p>
          <a:p>
            <a:pPr defTabSz="528319">
              <a:spcBef>
                <a:spcPts val="1100"/>
              </a:spcBef>
              <a:defRPr spc="-35" sz="3520"/>
            </a:pPr>
            <a:r>
              <a:t>Deny the Robbery(least risk)</a:t>
            </a:r>
          </a:p>
          <a:p>
            <a:pPr defTabSz="528319">
              <a:spcBef>
                <a:spcPts val="1100"/>
              </a:spcBef>
              <a:defRPr spc="-35" sz="3520"/>
            </a:pPr>
          </a:p>
          <a:p>
            <a:pPr defTabSz="528319">
              <a:spcBef>
                <a:spcPts val="1100"/>
              </a:spcBef>
              <a:defRPr spc="-35" sz="3520"/>
            </a:pPr>
            <a:r>
              <a:t>Most Beneficial Choice:</a:t>
            </a:r>
          </a:p>
          <a:p>
            <a:pPr defTabSz="528319">
              <a:spcBef>
                <a:spcPts val="1100"/>
              </a:spcBef>
              <a:defRPr spc="-35" sz="3520"/>
            </a:pPr>
            <a:r>
              <a:t>Confess on the chance that the other does not</a:t>
            </a:r>
          </a:p>
          <a:p>
            <a:pPr defTabSz="528319">
              <a:spcBef>
                <a:spcPts val="1100"/>
              </a:spcBef>
              <a:defRPr spc="-35" sz="3520"/>
            </a:pPr>
            <a:r>
              <a:t>because they would only get less time in jail. </a:t>
            </a:r>
          </a:p>
        </p:txBody>
      </p:sp>
      <p:graphicFrame>
        <p:nvGraphicFramePr>
          <p:cNvPr id="183" name="Table 1"/>
          <p:cNvGraphicFramePr/>
          <p:nvPr/>
        </p:nvGraphicFramePr>
        <p:xfrm>
          <a:off x="12192000" y="4249511"/>
          <a:ext cx="10985500" cy="8256011"/>
        </p:xfrm>
        <a:graphic xmlns:a="http://schemas.openxmlformats.org/drawingml/2006/main">
          <a:graphicData uri="http://schemas.openxmlformats.org/drawingml/2006/table">
            <a:tbl>
              <a:tblPr firstCol="1" firstRow="1" lastCol="0" lastRow="0" bandCol="0" bandRow="0" rtl="0">
                <a:tableStyleId>{4C3C2611-4C71-4FC5-86AE-919BDF0F9419}</a:tableStyleId>
              </a:tblPr>
              <a:tblGrid>
                <a:gridCol w="3657600"/>
                <a:gridCol w="3657600"/>
                <a:gridCol w="3657600"/>
              </a:tblGrid>
              <a:tr h="2747770">
                <a:tc>
                  <a:txBody>
                    <a:bodyPr/>
                    <a:lstStyle/>
                    <a:p>
                      <a:pPr defTabSz="914400">
                        <a:tabLst>
                          <a:tab pos="1663700" algn="l"/>
                        </a:tabLst>
                        <a:defRPr sz="3200"/>
                      </a:pPr>
                    </a:p>
                  </a:txBody>
                  <a:tcPr marL="50800" marR="50800" marT="50800" marB="50800" anchor="ctr" anchorCtr="0" horzOverflow="overflow"/>
                </a:tc>
                <a:tc>
                  <a:txBody>
                    <a:bodyPr/>
                    <a:lstStyle/>
                    <a:p>
                      <a:pPr defTabSz="914400">
                        <a:tabLst>
                          <a:tab pos="1663700" algn="l"/>
                        </a:tabLst>
                        <a:defRPr b="0"/>
                      </a:pPr>
                      <a:r>
                        <a:rPr b="1" sz="3200"/>
                        <a:t>Confess</a:t>
                      </a:r>
                    </a:p>
                  </a:txBody>
                  <a:tcPr marL="50800" marR="50800" marT="50800" marB="50800" anchor="ctr" anchorCtr="0" horzOverflow="overflow"/>
                </a:tc>
                <a:tc>
                  <a:txBody>
                    <a:bodyPr/>
                    <a:lstStyle/>
                    <a:p>
                      <a:pPr defTabSz="914400">
                        <a:tabLst>
                          <a:tab pos="1663700" algn="l"/>
                        </a:tabLst>
                        <a:defRPr b="0"/>
                      </a:pPr>
                      <a:r>
                        <a:rPr b="1" sz="3200"/>
                        <a:t>Deny</a:t>
                      </a:r>
                    </a:p>
                  </a:txBody>
                  <a:tcPr marL="50800" marR="50800" marT="50800" marB="50800" anchor="ctr" anchorCtr="0" horzOverflow="overflow"/>
                </a:tc>
              </a:tr>
              <a:tr h="2747770">
                <a:tc>
                  <a:txBody>
                    <a:bodyPr/>
                    <a:lstStyle/>
                    <a:p>
                      <a:pPr defTabSz="914400">
                        <a:tabLst>
                          <a:tab pos="1663700" algn="l"/>
                        </a:tabLst>
                        <a:defRPr b="0"/>
                      </a:pPr>
                      <a:r>
                        <a:rPr b="1" sz="3200"/>
                        <a:t>Confess</a:t>
                      </a:r>
                    </a:p>
                  </a:txBody>
                  <a:tcPr marL="50800" marR="50800" marT="50800" marB="50800" anchor="ctr" anchorCtr="0" horzOverflow="overflow"/>
                </a:tc>
                <a:tc>
                  <a:txBody>
                    <a:bodyPr/>
                    <a:lstStyle/>
                    <a:p>
                      <a:pPr defTabSz="914400"/>
                      <a:r>
                        <a:rPr sz="3200"/>
                        <a:t>3,3</a:t>
                      </a:r>
                    </a:p>
                  </a:txBody>
                  <a:tcPr marL="50800" marR="50800" marT="50800" marB="50800" anchor="ctr" anchorCtr="0" horzOverflow="overflow"/>
                </a:tc>
                <a:tc>
                  <a:txBody>
                    <a:bodyPr/>
                    <a:lstStyle/>
                    <a:p>
                      <a:pPr defTabSz="914400"/>
                      <a:r>
                        <a:rPr sz="3200"/>
                        <a:t>1,10</a:t>
                      </a:r>
                    </a:p>
                  </a:txBody>
                  <a:tcPr marL="50800" marR="50800" marT="50800" marB="50800" anchor="ctr" anchorCtr="0" horzOverflow="overflow"/>
                </a:tc>
              </a:tr>
              <a:tr h="2747770">
                <a:tc>
                  <a:txBody>
                    <a:bodyPr/>
                    <a:lstStyle/>
                    <a:p>
                      <a:pPr defTabSz="914400">
                        <a:tabLst>
                          <a:tab pos="1663700" algn="l"/>
                        </a:tabLst>
                        <a:defRPr b="0"/>
                      </a:pPr>
                      <a:r>
                        <a:rPr b="1" sz="3200"/>
                        <a:t>Deny</a:t>
                      </a:r>
                    </a:p>
                  </a:txBody>
                  <a:tcPr marL="50800" marR="50800" marT="50800" marB="50800" anchor="ctr" anchorCtr="0" horzOverflow="overflow"/>
                </a:tc>
                <a:tc>
                  <a:txBody>
                    <a:bodyPr/>
                    <a:lstStyle/>
                    <a:p>
                      <a:pPr defTabSz="914400"/>
                      <a:r>
                        <a:rPr sz="3200"/>
                        <a:t>10,1</a:t>
                      </a:r>
                    </a:p>
                  </a:txBody>
                  <a:tcPr marL="50800" marR="50800" marT="50800" marB="50800" anchor="ctr" anchorCtr="0" horzOverflow="overflow"/>
                </a:tc>
                <a:tc>
                  <a:txBody>
                    <a:bodyPr/>
                    <a:lstStyle/>
                    <a:p>
                      <a:pPr defTabSz="914400"/>
                      <a:r>
                        <a:rPr sz="3200"/>
                        <a:t>2,2</a:t>
                      </a:r>
                    </a:p>
                  </a:txBody>
                  <a:tcPr marL="50800" marR="50800" marT="50800" marB="50800" anchor="ctr" anchorCtr="0" horzOverflow="overflow"/>
                </a:tc>
              </a:tr>
            </a:tbl>
          </a:graphicData>
        </a:graphic>
      </p:graphicFrame>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33_DynamicLight">
  <a:themeElements>
    <a:clrScheme name="33_DynamicLight">
      <a:dk1>
        <a:srgbClr val="5E5E5E"/>
      </a:dk1>
      <a:lt1>
        <a:srgbClr val="005E00"/>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33_DynamicLight">
      <a:majorFont>
        <a:latin typeface="Helvetica Neue"/>
        <a:ea typeface="Helvetica Neue"/>
        <a:cs typeface="Helvetica Neue"/>
      </a:majorFont>
      <a:minorFont>
        <a:latin typeface="Helvetica Neue"/>
        <a:ea typeface="Helvetica Neue"/>
        <a:cs typeface="Helvetica Neue"/>
      </a:minorFont>
    </a:fontScheme>
    <a:fmtScheme name="33_DynamicLigh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33_DynamicLight">
  <a:themeElements>
    <a:clrScheme name="33_DynamicLight">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33_DynamicLight">
      <a:majorFont>
        <a:latin typeface="Helvetica Neue"/>
        <a:ea typeface="Helvetica Neue"/>
        <a:cs typeface="Helvetica Neue"/>
      </a:majorFont>
      <a:minorFont>
        <a:latin typeface="Helvetica Neue"/>
        <a:ea typeface="Helvetica Neue"/>
        <a:cs typeface="Helvetica Neue"/>
      </a:minorFont>
    </a:fontScheme>
    <a:fmtScheme name="33_DynamicLigh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